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3" r:id="rId3"/>
    <p:sldId id="301" r:id="rId4"/>
    <p:sldId id="293" r:id="rId5"/>
    <p:sldId id="302" r:id="rId6"/>
    <p:sldId id="303" r:id="rId7"/>
    <p:sldId id="304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8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CEF4B-4D28-4868-8FB0-B97EF3C5BC92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4FC07-CE26-4131-99F5-FB2832143E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17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73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33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14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93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4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5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5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24FC07-CE26-4131-99F5-FB2832143E3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7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3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  <p:pic>
        <p:nvPicPr>
          <p:cNvPr id="8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2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E228A7-4681-43F7-BC59-2455DC1C0FE4}" type="datetimeFigureOut">
              <a:rPr lang="en-US" smtClean="0"/>
              <a:pPr/>
              <a:t>1/29/2023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29F659-01A3-4A26-9454-A4DBA82B702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2" descr="http://www.alg-prizren.com/englisch/pics/header_girls.gif"/>
          <p:cNvPicPr>
            <a:picLocks noChangeAspect="1" noChangeArrowheads="1"/>
          </p:cNvPicPr>
          <p:nvPr userDrawn="1"/>
        </p:nvPicPr>
        <p:blipFill>
          <a:blip r:embed="rId14"/>
          <a:srcRect r="86647"/>
          <a:stretch>
            <a:fillRect/>
          </a:stretch>
        </p:blipFill>
        <p:spPr bwMode="auto">
          <a:xfrm>
            <a:off x="7870847" y="0"/>
            <a:ext cx="1273153" cy="12287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2.png"/><Relationship Id="rId4" Type="http://schemas.openxmlformats.org/officeDocument/2006/relationships/image" Target="../media/image11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40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60.png"/><Relationship Id="rId10" Type="http://schemas.openxmlformats.org/officeDocument/2006/relationships/image" Target="../media/image111.png"/><Relationship Id="rId4" Type="http://schemas.openxmlformats.org/officeDocument/2006/relationships/image" Target="../media/image50.png"/><Relationship Id="rId9" Type="http://schemas.openxmlformats.org/officeDocument/2006/relationships/image" Target="../media/image10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0.png"/><Relationship Id="rId3" Type="http://schemas.openxmlformats.org/officeDocument/2006/relationships/image" Target="../media/image131.png"/><Relationship Id="rId7" Type="http://schemas.openxmlformats.org/officeDocument/2006/relationships/image" Target="../media/image16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0.png"/><Relationship Id="rId5" Type="http://schemas.openxmlformats.org/officeDocument/2006/relationships/image" Target="../media/image150.png"/><Relationship Id="rId10" Type="http://schemas.openxmlformats.org/officeDocument/2006/relationships/image" Target="../media/image190.png"/><Relationship Id="rId4" Type="http://schemas.openxmlformats.org/officeDocument/2006/relationships/image" Target="../media/image140.png"/><Relationship Id="rId9" Type="http://schemas.openxmlformats.org/officeDocument/2006/relationships/image" Target="../media/image18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0.png"/><Relationship Id="rId5" Type="http://schemas.openxmlformats.org/officeDocument/2006/relationships/image" Target="../media/image14.png"/><Relationship Id="rId4" Type="http://schemas.openxmlformats.org/officeDocument/2006/relationships/image" Target="../media/image1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6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Llogaritja</a:t>
            </a:r>
            <a:r>
              <a:rPr lang="en-US" dirty="0"/>
              <a:t> e </a:t>
            </a:r>
            <a:r>
              <a:rPr lang="en-US" dirty="0" err="1"/>
              <a:t>prodhimeve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TIK 12 – Prof. </a:t>
            </a:r>
            <a:r>
              <a:rPr lang="en-US" err="1"/>
              <a:t>Blerand</a:t>
            </a:r>
            <a:r>
              <a:rPr lang="en-US"/>
              <a:t> </a:t>
            </a:r>
            <a:r>
              <a:rPr lang="en-US" err="1"/>
              <a:t>Koshi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prodhimit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m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  <a:p>
            <a:pPr marL="109728" indent="0">
              <a:buNone/>
            </a:pPr>
            <a:r>
              <a:rPr lang="en-US" b="1" dirty="0"/>
              <a:t>Sa </a:t>
            </a:r>
            <a:r>
              <a:rPr lang="en-US" b="1" dirty="0" err="1"/>
              <a:t>herë</a:t>
            </a:r>
            <a:r>
              <a:rPr lang="en-US" b="1" dirty="0"/>
              <a:t> do ta </a:t>
            </a:r>
            <a:r>
              <a:rPr lang="en-US" b="1" dirty="0" err="1"/>
              <a:t>kemi</a:t>
            </a:r>
            <a:r>
              <a:rPr lang="en-US" b="1" dirty="0"/>
              <a:t> </a:t>
            </a:r>
            <a:r>
              <a:rPr lang="en-US" b="1" dirty="0" err="1"/>
              <a:t>ekzekutimin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cikël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m=4?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2964978" cy="1577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2964978" cy="15778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769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4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m,x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32185" y="2564904"/>
            <a:ext cx="3880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>
            <a:off x="4932185" y="3212976"/>
            <a:ext cx="13466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 flipH="1">
            <a:off x="4932185" y="3894213"/>
            <a:ext cx="13466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32185" y="4725144"/>
            <a:ext cx="3585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707904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27039" y="2099691"/>
            <a:ext cx="32063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Për</a:t>
            </a:r>
            <a:r>
              <a:rPr lang="en-US" dirty="0"/>
              <a:t> m=4</a:t>
            </a:r>
          </a:p>
          <a:p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cikël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kemi</a:t>
            </a:r>
            <a:r>
              <a:rPr lang="en-US" dirty="0"/>
              <a:t> </a:t>
            </a:r>
            <a:r>
              <a:rPr lang="en-US" dirty="0" err="1"/>
              <a:t>gjithsej</a:t>
            </a:r>
            <a:endParaRPr lang="en-US" dirty="0"/>
          </a:p>
          <a:p>
            <a:r>
              <a:rPr lang="en-US" dirty="0"/>
              <a:t>3 </a:t>
            </a:r>
            <a:r>
              <a:rPr lang="en-US" dirty="0" err="1"/>
              <a:t>ekzekutime</a:t>
            </a:r>
            <a:endParaRPr lang="en-US" dirty="0"/>
          </a:p>
          <a:p>
            <a:r>
              <a:rPr lang="en-US" dirty="0"/>
              <a:t>1) 5&lt;=6</a:t>
            </a:r>
          </a:p>
          <a:p>
            <a:r>
              <a:rPr lang="en-US" dirty="0"/>
              <a:t>2) 6&lt;=6</a:t>
            </a:r>
          </a:p>
          <a:p>
            <a:r>
              <a:rPr lang="en-US" dirty="0"/>
              <a:t>3) 7&lt;=6 </a:t>
            </a:r>
          </a:p>
        </p:txBody>
      </p:sp>
    </p:spTree>
    <p:extLst>
      <p:ext uri="{BB962C8B-B14F-4D97-AF65-F5344CB8AC3E}">
        <p14:creationId xmlns:p14="http://schemas.microsoft.com/office/powerpoint/2010/main" val="4243287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funksionit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m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3604448" cy="1542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+4</m:t>
                      </m:r>
                      <m:nary>
                        <m:naryPr>
                          <m:chr m:val="∏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3604448" cy="154273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59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5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m,x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2747763"/>
                <a:ext cx="2160529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904" y="4077072"/>
                <a:ext cx="2448561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067944" y="6348163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067944" y="5622944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y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896036" y="6088157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32185" y="2564904"/>
            <a:ext cx="3880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>
            <a:off x="4932185" y="3212976"/>
            <a:ext cx="13466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 flipH="1">
            <a:off x="4932185" y="3894213"/>
            <a:ext cx="13466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27" idx="0"/>
          </p:cNvCxnSpPr>
          <p:nvPr/>
        </p:nvCxnSpPr>
        <p:spPr>
          <a:xfrm flipH="1">
            <a:off x="4924652" y="4725144"/>
            <a:ext cx="7533" cy="3025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707904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692838" y="5027728"/>
                <a:ext cx="2463627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2838" y="5027728"/>
                <a:ext cx="2463627" cy="46521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0DECBD-0796-DD20-EB4C-D26F26E5AFD8}"/>
              </a:ext>
            </a:extLst>
          </p:cNvPr>
          <p:cNvCxnSpPr>
            <a:stCxn id="27" idx="2"/>
            <a:endCxn id="40" idx="0"/>
          </p:cNvCxnSpPr>
          <p:nvPr/>
        </p:nvCxnSpPr>
        <p:spPr>
          <a:xfrm flipH="1">
            <a:off x="4896036" y="5492941"/>
            <a:ext cx="28616" cy="13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295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funksionit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5" indent="0">
              <a:buNone/>
            </a:pPr>
            <a:endParaRPr lang="en-US" dirty="0"/>
          </a:p>
          <a:p>
            <a:pPr marL="109725" indent="0">
              <a:buNone/>
            </a:pPr>
            <a:endParaRPr lang="en-US" dirty="0"/>
          </a:p>
          <a:p>
            <a:pPr marL="109725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m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Shembull</a:t>
            </a:r>
            <a:r>
              <a:rPr lang="en-US"/>
              <a:t> 6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1772818"/>
                <a:ext cx="7560840" cy="20347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nary>
                                <m:naryPr>
                                  <m:chr m:val="∑"/>
                                  <m:ctrlPr>
                                    <a:rPr lang="en-US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=2</m:t>
                                  </m:r>
                                </m:sub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nary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,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≤2</m:t>
                              </m:r>
                            </m:e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+5   ,                    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&gt;2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8"/>
                <a:ext cx="7560840" cy="203478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6679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9"/>
            <a:ext cx="8229600" cy="1143000"/>
          </a:xfrm>
        </p:spPr>
        <p:txBody>
          <a:bodyPr/>
          <a:lstStyle/>
          <a:p>
            <a:r>
              <a:rPr lang="en-US" b="0" err="1"/>
              <a:t>Shembull</a:t>
            </a:r>
            <a:r>
              <a:rPr lang="en-US" b="0"/>
              <a:t> 6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28364" y="183036"/>
            <a:ext cx="1440160" cy="296314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Fillimi</a:t>
            </a:r>
            <a:endParaRPr lang="en-US" sz="1400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699145"/>
            <a:ext cx="1377544" cy="296314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m,x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848444" y="479350"/>
            <a:ext cx="31308" cy="219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8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79752" y="1007793"/>
            <a:ext cx="88006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8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67744" y="4166597"/>
            <a:ext cx="36966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Po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2032" y="4822797"/>
            <a:ext cx="32645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771052" y="1747775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052" y="1747775"/>
                <a:ext cx="1314929" cy="2963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789814" y="2268590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814" y="2268590"/>
                <a:ext cx="1314929" cy="2963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426826" y="2916662"/>
                <a:ext cx="1878721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26" y="2916662"/>
                <a:ext cx="1878721" cy="296314"/>
              </a:xfrm>
              <a:prstGeom prst="rect">
                <a:avLst/>
              </a:prstGeom>
              <a:blipFill rotWithShape="0">
                <a:blip r:embed="rId5"/>
                <a:stretch>
                  <a:fillRect b="-185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764473" y="3597899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73" y="3597899"/>
                <a:ext cx="1314929" cy="2963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Diamond 42"/>
              <p:cNvSpPr/>
              <p:nvPr/>
            </p:nvSpPr>
            <p:spPr>
              <a:xfrm>
                <a:off x="2282810" y="4312358"/>
                <a:ext cx="2129183" cy="412785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Diamond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10" y="4312358"/>
                <a:ext cx="2129183" cy="412785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ounded Rectangle 46"/>
          <p:cNvSpPr/>
          <p:nvPr/>
        </p:nvSpPr>
        <p:spPr>
          <a:xfrm>
            <a:off x="4355976" y="6517062"/>
            <a:ext cx="1440160" cy="296314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Fundi</a:t>
            </a:r>
          </a:p>
        </p:txBody>
      </p:sp>
      <p:sp>
        <p:nvSpPr>
          <p:cNvPr id="49" name="Trapezoid 48"/>
          <p:cNvSpPr/>
          <p:nvPr/>
        </p:nvSpPr>
        <p:spPr>
          <a:xfrm>
            <a:off x="4355976" y="6072394"/>
            <a:ext cx="1440160" cy="296314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z</a:t>
            </a:r>
          </a:p>
        </p:txBody>
      </p:sp>
      <p:cxnSp>
        <p:nvCxnSpPr>
          <p:cNvPr id="50" name="Straight Arrow Connector 49"/>
          <p:cNvCxnSpPr>
            <a:stCxn id="49" idx="2"/>
            <a:endCxn id="47" idx="0"/>
          </p:cNvCxnSpPr>
          <p:nvPr/>
        </p:nvCxnSpPr>
        <p:spPr>
          <a:xfrm>
            <a:off x="5076056" y="6368708"/>
            <a:ext cx="0" cy="1483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3" idx="2"/>
            <a:endCxn id="36" idx="0"/>
          </p:cNvCxnSpPr>
          <p:nvPr/>
        </p:nvCxnSpPr>
        <p:spPr>
          <a:xfrm>
            <a:off x="3428517" y="2044089"/>
            <a:ext cx="18762" cy="2245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2"/>
            <a:endCxn id="38" idx="0"/>
          </p:cNvCxnSpPr>
          <p:nvPr/>
        </p:nvCxnSpPr>
        <p:spPr>
          <a:xfrm flipH="1">
            <a:off x="3366187" y="2564904"/>
            <a:ext cx="81092" cy="351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8" idx="2"/>
            <a:endCxn id="41" idx="0"/>
          </p:cNvCxnSpPr>
          <p:nvPr/>
        </p:nvCxnSpPr>
        <p:spPr>
          <a:xfrm>
            <a:off x="3366187" y="3212976"/>
            <a:ext cx="55751" cy="3849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1" idx="2"/>
            <a:endCxn id="43" idx="0"/>
          </p:cNvCxnSpPr>
          <p:nvPr/>
        </p:nvCxnSpPr>
        <p:spPr>
          <a:xfrm flipH="1">
            <a:off x="3347402" y="3894213"/>
            <a:ext cx="74536" cy="4181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3" idx="2"/>
            <a:endCxn id="61" idx="0"/>
          </p:cNvCxnSpPr>
          <p:nvPr/>
        </p:nvCxnSpPr>
        <p:spPr>
          <a:xfrm flipH="1">
            <a:off x="3338887" y="4725143"/>
            <a:ext cx="8515" cy="471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3" idx="1"/>
            <a:endCxn id="38" idx="1"/>
          </p:cNvCxnSpPr>
          <p:nvPr/>
        </p:nvCxnSpPr>
        <p:spPr>
          <a:xfrm rot="10800000" flipH="1">
            <a:off x="2282810" y="3064819"/>
            <a:ext cx="144016" cy="1453932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2267745" y="5196627"/>
                <a:ext cx="2142284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𝒔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5" y="5196627"/>
                <a:ext cx="2142284" cy="2963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Diamond 61"/>
              <p:cNvSpPr/>
              <p:nvPr/>
            </p:nvSpPr>
            <p:spPr>
              <a:xfrm>
                <a:off x="3931983" y="1183686"/>
                <a:ext cx="2129183" cy="412785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2" name="Diamond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83" y="1183686"/>
                <a:ext cx="2129183" cy="412785"/>
              </a:xfrm>
              <a:prstGeom prst="diamond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lbow Connector 8"/>
          <p:cNvCxnSpPr>
            <a:stCxn id="62" idx="1"/>
            <a:endCxn id="33" idx="0"/>
          </p:cNvCxnSpPr>
          <p:nvPr/>
        </p:nvCxnSpPr>
        <p:spPr>
          <a:xfrm rot="10800000" flipV="1">
            <a:off x="3428517" y="1390079"/>
            <a:ext cx="503466" cy="35769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292080" y="5196627"/>
                <a:ext cx="2142284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𝒛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96627"/>
                <a:ext cx="2142284" cy="2963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lbow Connector 10"/>
          <p:cNvCxnSpPr>
            <a:stCxn id="62" idx="3"/>
            <a:endCxn id="63" idx="0"/>
          </p:cNvCxnSpPr>
          <p:nvPr/>
        </p:nvCxnSpPr>
        <p:spPr>
          <a:xfrm>
            <a:off x="6061166" y="1390079"/>
            <a:ext cx="302056" cy="380654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550113" y="1139329"/>
            <a:ext cx="36966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Po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73370" y="1101131"/>
            <a:ext cx="32645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Jo</a:t>
            </a:r>
          </a:p>
        </p:txBody>
      </p:sp>
      <p:cxnSp>
        <p:nvCxnSpPr>
          <p:cNvPr id="16" name="Elbow Connector 15"/>
          <p:cNvCxnSpPr>
            <a:stCxn id="63" idx="2"/>
            <a:endCxn id="49" idx="0"/>
          </p:cNvCxnSpPr>
          <p:nvPr/>
        </p:nvCxnSpPr>
        <p:spPr>
          <a:xfrm rot="5400000">
            <a:off x="5429913" y="5139084"/>
            <a:ext cx="579453" cy="1287166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1" idx="2"/>
            <a:endCxn id="49" idx="0"/>
          </p:cNvCxnSpPr>
          <p:nvPr/>
        </p:nvCxnSpPr>
        <p:spPr>
          <a:xfrm rot="16200000" flipH="1">
            <a:off x="3917745" y="4914082"/>
            <a:ext cx="579453" cy="1737169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11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9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funksionit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5" indent="0">
              <a:buNone/>
            </a:pPr>
            <a:endParaRPr lang="en-US" dirty="0"/>
          </a:p>
          <a:p>
            <a:pPr marL="109725" indent="0">
              <a:buNone/>
            </a:pPr>
            <a:endParaRPr lang="en-US" dirty="0"/>
          </a:p>
          <a:p>
            <a:pPr marL="109725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dihen</a:t>
            </a:r>
            <a:r>
              <a:rPr lang="en-US" dirty="0"/>
              <a:t> </a:t>
            </a:r>
            <a:r>
              <a:rPr lang="en-US" dirty="0" err="1"/>
              <a:t>vlerat</a:t>
            </a:r>
            <a:r>
              <a:rPr lang="en-US" dirty="0"/>
              <a:t> e </a:t>
            </a:r>
            <a:r>
              <a:rPr lang="en-US" dirty="0" err="1"/>
              <a:t>variablave</a:t>
            </a:r>
            <a:r>
              <a:rPr lang="en-US" dirty="0"/>
              <a:t> </a:t>
            </a:r>
            <a:r>
              <a:rPr lang="en-US" b="1" dirty="0"/>
              <a:t>n </a:t>
            </a:r>
            <a:r>
              <a:rPr lang="en-US" b="1" dirty="0" err="1"/>
              <a:t>dhe</a:t>
            </a:r>
            <a:r>
              <a:rPr lang="en-US" b="1" dirty="0"/>
              <a:t> x.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Shembull</a:t>
            </a:r>
            <a:r>
              <a:rPr lang="en-US"/>
              <a:t> 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1560" y="1772818"/>
                <a:ext cx="7560840" cy="2129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  <m:nary>
                                <m:naryPr>
                                  <m:chr m:val="∏"/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eqArr>
                                    <m:eqArr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m:rPr>
                                          <m:brk m:alnAt="23"/>
                                        </m:r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/>
                                  </m:eqArr>
                                </m:sub>
                                <m:sup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sup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e>
                                  </m:d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,  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ë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≤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nary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−1,                 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ë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&gt;4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8"/>
                <a:ext cx="7560840" cy="21291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926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9"/>
            <a:ext cx="8229600" cy="1143000"/>
          </a:xfrm>
        </p:spPr>
        <p:txBody>
          <a:bodyPr/>
          <a:lstStyle/>
          <a:p>
            <a:r>
              <a:rPr lang="en-US" b="0" err="1"/>
              <a:t>Shembull</a:t>
            </a:r>
            <a:r>
              <a:rPr lang="en-US" b="0"/>
              <a:t> 7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28364" y="183036"/>
            <a:ext cx="1440160" cy="296314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Fillimi</a:t>
            </a:r>
            <a:endParaRPr lang="en-US" sz="1400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699145"/>
            <a:ext cx="1377544" cy="296314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n,x</a:t>
            </a:r>
            <a:endParaRPr lang="en-US" sz="1400" dirty="0"/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848444" y="479350"/>
            <a:ext cx="31308" cy="2197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8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879752" y="1007793"/>
            <a:ext cx="88006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8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267744" y="4166597"/>
            <a:ext cx="36966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Po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572032" y="4822797"/>
            <a:ext cx="32645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/>
              <p:cNvSpPr/>
              <p:nvPr/>
            </p:nvSpPr>
            <p:spPr>
              <a:xfrm>
                <a:off x="2771052" y="1747775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3" name="Rectangle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052" y="1747775"/>
                <a:ext cx="1314929" cy="2963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2789814" y="2268590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9814" y="2268590"/>
                <a:ext cx="1314929" cy="29631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2426826" y="2916662"/>
                <a:ext cx="1878721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826" y="2916662"/>
                <a:ext cx="1878721" cy="296314"/>
              </a:xfrm>
              <a:prstGeom prst="rect">
                <a:avLst/>
              </a:prstGeom>
              <a:blipFill rotWithShape="0">
                <a:blip r:embed="rId5"/>
                <a:stretch>
                  <a:fillRect b="-1852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2764473" y="3597899"/>
                <a:ext cx="1314929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4473" y="3597899"/>
                <a:ext cx="1314929" cy="29631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Diamond 42"/>
              <p:cNvSpPr/>
              <p:nvPr/>
            </p:nvSpPr>
            <p:spPr>
              <a:xfrm>
                <a:off x="2282810" y="4312358"/>
                <a:ext cx="2129183" cy="412785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43" name="Diamond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810" y="4312358"/>
                <a:ext cx="2129183" cy="412785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ounded Rectangle 46"/>
          <p:cNvSpPr/>
          <p:nvPr/>
        </p:nvSpPr>
        <p:spPr>
          <a:xfrm>
            <a:off x="4355976" y="6517062"/>
            <a:ext cx="1440160" cy="296314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Fundi</a:t>
            </a:r>
          </a:p>
        </p:txBody>
      </p:sp>
      <p:sp>
        <p:nvSpPr>
          <p:cNvPr id="49" name="Trapezoid 48"/>
          <p:cNvSpPr/>
          <p:nvPr/>
        </p:nvSpPr>
        <p:spPr>
          <a:xfrm>
            <a:off x="4366320" y="6041916"/>
            <a:ext cx="1440160" cy="296314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y</a:t>
            </a:r>
          </a:p>
        </p:txBody>
      </p:sp>
      <p:cxnSp>
        <p:nvCxnSpPr>
          <p:cNvPr id="50" name="Straight Arrow Connector 49"/>
          <p:cNvCxnSpPr>
            <a:stCxn id="49" idx="2"/>
            <a:endCxn id="47" idx="0"/>
          </p:cNvCxnSpPr>
          <p:nvPr/>
        </p:nvCxnSpPr>
        <p:spPr>
          <a:xfrm flipH="1">
            <a:off x="5076056" y="6338230"/>
            <a:ext cx="10344" cy="1788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3" idx="2"/>
            <a:endCxn id="36" idx="0"/>
          </p:cNvCxnSpPr>
          <p:nvPr/>
        </p:nvCxnSpPr>
        <p:spPr>
          <a:xfrm>
            <a:off x="3428517" y="2044089"/>
            <a:ext cx="18762" cy="2245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6" idx="2"/>
            <a:endCxn id="38" idx="0"/>
          </p:cNvCxnSpPr>
          <p:nvPr/>
        </p:nvCxnSpPr>
        <p:spPr>
          <a:xfrm flipH="1">
            <a:off x="3366187" y="2564904"/>
            <a:ext cx="81092" cy="3517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8" idx="2"/>
            <a:endCxn id="41" idx="0"/>
          </p:cNvCxnSpPr>
          <p:nvPr/>
        </p:nvCxnSpPr>
        <p:spPr>
          <a:xfrm>
            <a:off x="3366187" y="3212976"/>
            <a:ext cx="55751" cy="3849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1" idx="2"/>
            <a:endCxn id="43" idx="0"/>
          </p:cNvCxnSpPr>
          <p:nvPr/>
        </p:nvCxnSpPr>
        <p:spPr>
          <a:xfrm flipH="1">
            <a:off x="3347402" y="3894213"/>
            <a:ext cx="74536" cy="41814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3" idx="2"/>
            <a:endCxn id="61" idx="0"/>
          </p:cNvCxnSpPr>
          <p:nvPr/>
        </p:nvCxnSpPr>
        <p:spPr>
          <a:xfrm flipH="1">
            <a:off x="3338887" y="4725143"/>
            <a:ext cx="8515" cy="47148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3" idx="1"/>
            <a:endCxn id="38" idx="1"/>
          </p:cNvCxnSpPr>
          <p:nvPr/>
        </p:nvCxnSpPr>
        <p:spPr>
          <a:xfrm rot="10800000" flipH="1">
            <a:off x="2282810" y="3064819"/>
            <a:ext cx="144016" cy="1453932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/>
              <p:cNvSpPr/>
              <p:nvPr/>
            </p:nvSpPr>
            <p:spPr>
              <a:xfrm>
                <a:off x="2267745" y="5196627"/>
                <a:ext cx="2142284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𝒑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1" name="Rectangle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5" y="5196627"/>
                <a:ext cx="2142284" cy="29631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Diamond 61"/>
              <p:cNvSpPr/>
              <p:nvPr/>
            </p:nvSpPr>
            <p:spPr>
              <a:xfrm>
                <a:off x="3931983" y="1183686"/>
                <a:ext cx="2129183" cy="412785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62" name="Diamond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83" y="1183686"/>
                <a:ext cx="2129183" cy="412785"/>
              </a:xfrm>
              <a:prstGeom prst="diamond">
                <a:avLst/>
              </a:prstGeom>
              <a:blipFill rotWithShape="0">
                <a:blip r:embed="rId9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Elbow Connector 8"/>
          <p:cNvCxnSpPr>
            <a:stCxn id="62" idx="1"/>
            <a:endCxn id="33" idx="0"/>
          </p:cNvCxnSpPr>
          <p:nvPr/>
        </p:nvCxnSpPr>
        <p:spPr>
          <a:xfrm rot="10800000" flipV="1">
            <a:off x="3428517" y="1390079"/>
            <a:ext cx="503466" cy="35769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/>
              <p:cNvSpPr/>
              <p:nvPr/>
            </p:nvSpPr>
            <p:spPr>
              <a:xfrm>
                <a:off x="5292080" y="5196627"/>
                <a:ext cx="2142284" cy="296314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5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1400" b="1" dirty="0"/>
              </a:p>
            </p:txBody>
          </p:sp>
        </mc:Choice>
        <mc:Fallback xmlns="">
          <p:sp>
            <p:nvSpPr>
              <p:cNvPr id="63" name="Rectangle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5196627"/>
                <a:ext cx="2142284" cy="29631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Elbow Connector 10"/>
          <p:cNvCxnSpPr>
            <a:stCxn id="62" idx="3"/>
            <a:endCxn id="63" idx="0"/>
          </p:cNvCxnSpPr>
          <p:nvPr/>
        </p:nvCxnSpPr>
        <p:spPr>
          <a:xfrm>
            <a:off x="6061166" y="1390079"/>
            <a:ext cx="302056" cy="3806548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550113" y="1139329"/>
            <a:ext cx="36966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Po</a:t>
            </a:r>
          </a:p>
        </p:txBody>
      </p:sp>
      <p:sp>
        <p:nvSpPr>
          <p:cNvPr id="65" name="Rectangle 64"/>
          <p:cNvSpPr/>
          <p:nvPr/>
        </p:nvSpPr>
        <p:spPr>
          <a:xfrm>
            <a:off x="6073370" y="1101131"/>
            <a:ext cx="326456" cy="276999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1200" dirty="0"/>
              <a:t>Jo</a:t>
            </a:r>
          </a:p>
        </p:txBody>
      </p:sp>
      <p:cxnSp>
        <p:nvCxnSpPr>
          <p:cNvPr id="16" name="Elbow Connector 15"/>
          <p:cNvCxnSpPr>
            <a:stCxn id="63" idx="2"/>
            <a:endCxn id="49" idx="0"/>
          </p:cNvCxnSpPr>
          <p:nvPr/>
        </p:nvCxnSpPr>
        <p:spPr>
          <a:xfrm rot="5400000">
            <a:off x="5450324" y="5129017"/>
            <a:ext cx="548975" cy="12768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61" idx="2"/>
            <a:endCxn id="49" idx="0"/>
          </p:cNvCxnSpPr>
          <p:nvPr/>
        </p:nvCxnSpPr>
        <p:spPr>
          <a:xfrm rot="16200000" flipH="1">
            <a:off x="3938156" y="4893671"/>
            <a:ext cx="548975" cy="1747513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24430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3048000"/>
            <a:ext cx="26132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Pyetje</a:t>
            </a:r>
            <a:endParaRPr lang="en-US" sz="6600" b="1" cap="none" spc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0790" y="1143000"/>
            <a:ext cx="1056210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50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err="1"/>
              <a:t>Shpesh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nevojitet</a:t>
            </a:r>
            <a:r>
              <a:rPr lang="en-US" sz="2400" dirty="0"/>
              <a:t> </a:t>
            </a:r>
            <a:r>
              <a:rPr lang="en-US" sz="2400" dirty="0" err="1"/>
              <a:t>edhe</a:t>
            </a:r>
            <a:r>
              <a:rPr lang="en-US" sz="2400" dirty="0"/>
              <a:t> </a:t>
            </a:r>
            <a:r>
              <a:rPr lang="en-US" sz="2400" dirty="0" err="1"/>
              <a:t>llogaritja</a:t>
            </a:r>
            <a:r>
              <a:rPr lang="en-US" sz="2400" dirty="0"/>
              <a:t> e </a:t>
            </a:r>
            <a:r>
              <a:rPr lang="en-US" sz="2400" dirty="0" err="1"/>
              <a:t>prodhimeve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anëtarëve</a:t>
            </a:r>
            <a:r>
              <a:rPr lang="en-US" sz="2400" dirty="0"/>
              <a:t> </a:t>
            </a:r>
            <a:r>
              <a:rPr lang="en-US" sz="2400" dirty="0" err="1"/>
              <a:t>të</a:t>
            </a:r>
            <a:r>
              <a:rPr lang="en-US" sz="2400" dirty="0"/>
              <a:t> </a:t>
            </a:r>
            <a:r>
              <a:rPr lang="en-US" sz="2400" dirty="0" err="1"/>
              <a:t>vargjeve</a:t>
            </a:r>
            <a:r>
              <a:rPr lang="en-US" sz="2400" dirty="0"/>
              <a:t> me </a:t>
            </a:r>
            <a:r>
              <a:rPr lang="en-US" sz="2400" dirty="0" err="1"/>
              <a:t>numra</a:t>
            </a:r>
            <a:endParaRPr lang="en-US" sz="2400" dirty="0"/>
          </a:p>
          <a:p>
            <a:pPr lvl="1"/>
            <a:r>
              <a:rPr lang="en-US" sz="2000" dirty="0" err="1"/>
              <a:t>në</a:t>
            </a:r>
            <a:r>
              <a:rPr lang="en-US" sz="2000" dirty="0"/>
              <a:t> </a:t>
            </a:r>
            <a:r>
              <a:rPr lang="en-US" sz="2000" dirty="0" err="1"/>
              <a:t>matematikë</a:t>
            </a:r>
            <a:r>
              <a:rPr lang="en-US" sz="2000" dirty="0"/>
              <a:t> </a:t>
            </a:r>
            <a:r>
              <a:rPr lang="en-US" sz="2000" dirty="0" err="1"/>
              <a:t>problemi</a:t>
            </a:r>
            <a:r>
              <a:rPr lang="en-US" sz="2000" dirty="0"/>
              <a:t> </a:t>
            </a:r>
            <a:r>
              <a:rPr lang="en-US" sz="2000" dirty="0" err="1"/>
              <a:t>zgjidhet</a:t>
            </a:r>
            <a:r>
              <a:rPr lang="en-US" sz="2000" dirty="0"/>
              <a:t> duke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shumëzuar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nga</a:t>
            </a:r>
            <a:r>
              <a:rPr lang="en-US" sz="2000" dirty="0"/>
              <a:t> </a:t>
            </a:r>
            <a:r>
              <a:rPr lang="en-US" sz="2000" dirty="0" err="1"/>
              <a:t>një</a:t>
            </a:r>
            <a:r>
              <a:rPr lang="en-US" sz="2000" dirty="0"/>
              <a:t> </a:t>
            </a:r>
            <a:r>
              <a:rPr lang="en-US" sz="2000" dirty="0" err="1"/>
              <a:t>anëtarët</a:t>
            </a:r>
            <a:endParaRPr lang="en-US" sz="2000" dirty="0"/>
          </a:p>
          <a:p>
            <a:r>
              <a:rPr lang="en-US" sz="2400" dirty="0" err="1"/>
              <a:t>Këtu</a:t>
            </a:r>
            <a:r>
              <a:rPr lang="en-US" sz="2400" dirty="0"/>
              <a:t> </a:t>
            </a:r>
            <a:r>
              <a:rPr lang="en-US" sz="2400" dirty="0" err="1"/>
              <a:t>vlera</a:t>
            </a:r>
            <a:r>
              <a:rPr lang="en-US" sz="2400" dirty="0"/>
              <a:t> </a:t>
            </a:r>
            <a:r>
              <a:rPr lang="en-US" sz="2400" dirty="0" err="1"/>
              <a:t>fillestare</a:t>
            </a:r>
            <a:r>
              <a:rPr lang="en-US" sz="2400" dirty="0"/>
              <a:t> </a:t>
            </a:r>
            <a:r>
              <a:rPr lang="en-US" sz="2400" dirty="0" err="1"/>
              <a:t>merret</a:t>
            </a:r>
            <a:r>
              <a:rPr lang="en-US" sz="2400" dirty="0"/>
              <a:t> 1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dirty="0" err="1"/>
              <a:t>Hyrje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0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err="1"/>
              <a:t>Llogaritja</a:t>
            </a:r>
            <a:r>
              <a:rPr lang="en-US" dirty="0"/>
              <a:t> e </a:t>
            </a:r>
            <a:r>
              <a:rPr lang="en-US" dirty="0" err="1"/>
              <a:t>prodhimit</a:t>
            </a:r>
            <a:r>
              <a:rPr lang="en-US" dirty="0"/>
              <a:t> </a:t>
            </a:r>
            <a:r>
              <a:rPr lang="en-US" dirty="0" err="1"/>
              <a:t>të</a:t>
            </a:r>
            <a:r>
              <a:rPr lang="en-US" dirty="0"/>
              <a:t> </a:t>
            </a:r>
            <a:r>
              <a:rPr lang="en-US" dirty="0" err="1"/>
              <a:t>numrave</a:t>
            </a:r>
            <a:r>
              <a:rPr lang="en-US" dirty="0"/>
              <a:t> </a:t>
            </a:r>
            <a:r>
              <a:rPr lang="en-US" dirty="0" err="1"/>
              <a:t>natyrorë</a:t>
            </a:r>
            <a:r>
              <a:rPr lang="en-US" dirty="0"/>
              <a:t> </a:t>
            </a:r>
            <a:r>
              <a:rPr lang="en-US" dirty="0" err="1"/>
              <a:t>mes</a:t>
            </a:r>
            <a:r>
              <a:rPr lang="en-US" dirty="0"/>
              <a:t> 3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b="1" dirty="0"/>
              <a:t>n.</a:t>
            </a:r>
          </a:p>
          <a:p>
            <a:endParaRPr lang="en-US" b="1" dirty="0"/>
          </a:p>
          <a:p>
            <a:pPr marL="109728" indent="0">
              <a:buNone/>
            </a:pPr>
            <a:r>
              <a:rPr lang="en-US" dirty="0" err="1"/>
              <a:t>Prodhimi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kërkuar</a:t>
            </a:r>
            <a:r>
              <a:rPr lang="en-US" dirty="0"/>
              <a:t> </a:t>
            </a:r>
            <a:r>
              <a:rPr lang="en-US" dirty="0" err="1"/>
              <a:t>llogaritet</a:t>
            </a:r>
            <a:r>
              <a:rPr lang="en-US" dirty="0"/>
              <a:t> duke e </a:t>
            </a:r>
            <a:r>
              <a:rPr lang="en-US" dirty="0" err="1"/>
              <a:t>shfrytëzuar</a:t>
            </a:r>
            <a:r>
              <a:rPr lang="en-US" dirty="0"/>
              <a:t> </a:t>
            </a:r>
            <a:r>
              <a:rPr lang="en-US" dirty="0" err="1"/>
              <a:t>shprehjen</a:t>
            </a:r>
            <a:r>
              <a:rPr lang="en-US" dirty="0"/>
              <a:t>:</a:t>
            </a:r>
          </a:p>
          <a:p>
            <a:pPr marL="109728" indent="0">
              <a:buNone/>
            </a:pPr>
            <a:r>
              <a:rPr lang="en-US" dirty="0"/>
              <a:t>p=</a:t>
            </a:r>
            <a:r>
              <a:rPr lang="en-US" dirty="0" err="1"/>
              <a:t>3x4x</a:t>
            </a:r>
            <a:r>
              <a:rPr lang="en-US" dirty="0"/>
              <a:t>...</a:t>
            </a:r>
            <a:r>
              <a:rPr lang="en-US" dirty="0" err="1"/>
              <a:t>xn</a:t>
            </a:r>
            <a:endParaRPr lang="en-US" dirty="0"/>
          </a:p>
          <a:p>
            <a:pPr marL="109728" indent="0">
              <a:buNone/>
            </a:pPr>
            <a:r>
              <a:rPr lang="en-US" dirty="0" err="1"/>
              <a:t>Në</a:t>
            </a:r>
            <a:r>
              <a:rPr lang="en-US" dirty="0"/>
              <a:t> </a:t>
            </a:r>
            <a:r>
              <a:rPr lang="en-US" dirty="0" err="1"/>
              <a:t>matematikë</a:t>
            </a:r>
            <a:r>
              <a:rPr lang="en-US" dirty="0"/>
              <a:t> </a:t>
            </a:r>
            <a:r>
              <a:rPr lang="en-US" dirty="0" err="1"/>
              <a:t>shkurtimisht</a:t>
            </a:r>
            <a:r>
              <a:rPr lang="en-US" dirty="0"/>
              <a:t> </a:t>
            </a:r>
            <a:r>
              <a:rPr lang="en-US" dirty="0" err="1"/>
              <a:t>shënohet</a:t>
            </a:r>
            <a:r>
              <a:rPr lang="en-US" dirty="0"/>
              <a:t> </a:t>
            </a:r>
            <a:r>
              <a:rPr lang="en-US" dirty="0" err="1"/>
              <a:t>kështu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5013176"/>
                <a:ext cx="1697260" cy="1268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=3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3176"/>
                <a:ext cx="1697260" cy="126855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659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86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31" name="Flowchart: Manual Operation 30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32" name="Straight Arrow Connector 31"/>
          <p:cNvCxnSpPr>
            <a:stCxn id="27" idx="2"/>
            <a:endCxn id="31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Rectangle 37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Rectangle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Diamond 48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Diamond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ounded Rectangle 49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52" name="Trapezoid 51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54" name="Straight Arrow Connector 53"/>
          <p:cNvCxnSpPr>
            <a:stCxn id="52" idx="2"/>
            <a:endCxn id="50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2"/>
            <a:endCxn id="38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8" idx="2"/>
            <a:endCxn id="41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41" idx="2"/>
            <a:endCxn id="43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43" idx="2"/>
            <a:endCxn id="47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7" idx="2"/>
            <a:endCxn id="49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49" idx="2"/>
            <a:endCxn id="52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9" idx="1"/>
            <a:endCxn id="43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1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287610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Rruga</a:t>
            </a:r>
            <a:r>
              <a:rPr lang="en-US" dirty="0"/>
              <a:t> </a:t>
            </a:r>
            <a:r>
              <a:rPr lang="en-US" dirty="0" err="1"/>
              <a:t>për</a:t>
            </a:r>
            <a:r>
              <a:rPr lang="en-US" dirty="0"/>
              <a:t> n=5</a:t>
            </a:r>
          </a:p>
          <a:p>
            <a:endParaRPr lang="en-US" dirty="0"/>
          </a:p>
          <a:p>
            <a:r>
              <a:rPr lang="en-US" dirty="0" err="1"/>
              <a:t>Për</a:t>
            </a:r>
            <a:r>
              <a:rPr lang="en-US" dirty="0"/>
              <a:t> n=5</a:t>
            </a:r>
          </a:p>
          <a:p>
            <a:r>
              <a:rPr lang="en-US" dirty="0" err="1"/>
              <a:t>shuma</a:t>
            </a:r>
            <a:r>
              <a:rPr lang="en-US" dirty="0"/>
              <a:t> do </a:t>
            </a:r>
            <a:r>
              <a:rPr lang="en-US" dirty="0" err="1"/>
              <a:t>t'i</a:t>
            </a:r>
            <a:r>
              <a:rPr lang="en-US" dirty="0"/>
              <a:t> </a:t>
            </a:r>
            <a:r>
              <a:rPr lang="en-US" dirty="0" err="1"/>
              <a:t>merr</a:t>
            </a:r>
            <a:r>
              <a:rPr lang="en-US" dirty="0"/>
              <a:t> </a:t>
            </a:r>
            <a:r>
              <a:rPr lang="en-US" dirty="0" err="1"/>
              <a:t>vlerat</a:t>
            </a:r>
            <a:endParaRPr lang="en-US" dirty="0"/>
          </a:p>
          <a:p>
            <a:r>
              <a:rPr lang="en-US" dirty="0"/>
              <a:t>p=</a:t>
            </a:r>
            <a:r>
              <a:rPr lang="en-US" dirty="0" err="1"/>
              <a:t>1x3x4x5</a:t>
            </a:r>
            <a:r>
              <a:rPr lang="en-US" dirty="0"/>
              <a:t>=60</a:t>
            </a:r>
          </a:p>
          <a:p>
            <a:r>
              <a:rPr lang="en-US" dirty="0" err="1"/>
              <a:t>Në</a:t>
            </a:r>
            <a:r>
              <a:rPr lang="en-US" dirty="0"/>
              <a:t> fund </a:t>
            </a:r>
            <a:r>
              <a:rPr lang="en-US" dirty="0" err="1"/>
              <a:t>shtypet</a:t>
            </a:r>
            <a:r>
              <a:rPr lang="en-US" dirty="0"/>
              <a:t> 60</a:t>
            </a:r>
          </a:p>
        </p:txBody>
      </p:sp>
      <p:sp>
        <p:nvSpPr>
          <p:cNvPr id="3" name="Freeform 2"/>
          <p:cNvSpPr/>
          <p:nvPr/>
        </p:nvSpPr>
        <p:spPr>
          <a:xfrm>
            <a:off x="2893512" y="576197"/>
            <a:ext cx="2116899" cy="5148198"/>
          </a:xfrm>
          <a:custGeom>
            <a:avLst/>
            <a:gdLst>
              <a:gd name="connsiteX0" fmla="*/ 2066795 w 2116899"/>
              <a:gd name="connsiteY0" fmla="*/ 0 h 5148198"/>
              <a:gd name="connsiteX1" fmla="*/ 2054269 w 2116899"/>
              <a:gd name="connsiteY1" fmla="*/ 3832965 h 5148198"/>
              <a:gd name="connsiteX2" fmla="*/ 0 w 2116899"/>
              <a:gd name="connsiteY2" fmla="*/ 3807913 h 5148198"/>
              <a:gd name="connsiteX3" fmla="*/ 25052 w 2116899"/>
              <a:gd name="connsiteY3" fmla="*/ 2129425 h 5148198"/>
              <a:gd name="connsiteX4" fmla="*/ 1966587 w 2116899"/>
              <a:gd name="connsiteY4" fmla="*/ 2079321 h 5148198"/>
              <a:gd name="connsiteX5" fmla="*/ 1966587 w 2116899"/>
              <a:gd name="connsiteY5" fmla="*/ 3670126 h 5148198"/>
              <a:gd name="connsiteX6" fmla="*/ 187891 w 2116899"/>
              <a:gd name="connsiteY6" fmla="*/ 3645074 h 5148198"/>
              <a:gd name="connsiteX7" fmla="*/ 250521 w 2116899"/>
              <a:gd name="connsiteY7" fmla="*/ 2304789 h 5148198"/>
              <a:gd name="connsiteX8" fmla="*/ 1841326 w 2116899"/>
              <a:gd name="connsiteY8" fmla="*/ 2267211 h 5148198"/>
              <a:gd name="connsiteX9" fmla="*/ 1866378 w 2116899"/>
              <a:gd name="connsiteY9" fmla="*/ 4008329 h 5148198"/>
              <a:gd name="connsiteX10" fmla="*/ 2116899 w 2116899"/>
              <a:gd name="connsiteY10" fmla="*/ 4008329 h 5148198"/>
              <a:gd name="connsiteX11" fmla="*/ 2091847 w 2116899"/>
              <a:gd name="connsiteY11" fmla="*/ 5148198 h 5148198"/>
              <a:gd name="connsiteX12" fmla="*/ 2091847 w 2116899"/>
              <a:gd name="connsiteY12" fmla="*/ 5123145 h 5148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16899" h="5148198">
                <a:moveTo>
                  <a:pt x="2066795" y="0"/>
                </a:moveTo>
                <a:cubicBezTo>
                  <a:pt x="2062620" y="1277655"/>
                  <a:pt x="2058444" y="2555310"/>
                  <a:pt x="2054269" y="3832965"/>
                </a:cubicBezTo>
                <a:lnTo>
                  <a:pt x="0" y="3807913"/>
                </a:lnTo>
                <a:lnTo>
                  <a:pt x="25052" y="2129425"/>
                </a:lnTo>
                <a:lnTo>
                  <a:pt x="1966587" y="2079321"/>
                </a:lnTo>
                <a:lnTo>
                  <a:pt x="1966587" y="3670126"/>
                </a:lnTo>
                <a:lnTo>
                  <a:pt x="187891" y="3645074"/>
                </a:lnTo>
                <a:lnTo>
                  <a:pt x="250521" y="2304789"/>
                </a:lnTo>
                <a:lnTo>
                  <a:pt x="1841326" y="2267211"/>
                </a:lnTo>
                <a:lnTo>
                  <a:pt x="1866378" y="4008329"/>
                </a:lnTo>
                <a:lnTo>
                  <a:pt x="2116899" y="4008329"/>
                </a:lnTo>
                <a:lnTo>
                  <a:pt x="2091847" y="5148198"/>
                </a:lnTo>
                <a:lnTo>
                  <a:pt x="2091847" y="512314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29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</p:spPr>
            <p:txBody>
              <a:bodyPr/>
              <a:lstStyle/>
              <a:p>
                <a:r>
                  <a:rPr lang="en-US" dirty="0"/>
                  <a:t>Llogaritja e </a:t>
                </a:r>
                <a:r>
                  <a:rPr lang="en-US" dirty="0" err="1"/>
                  <a:t>prodhimit</a:t>
                </a:r>
                <a:r>
                  <a:rPr lang="en-US" dirty="0"/>
                  <a:t> </a:t>
                </a:r>
                <a:r>
                  <a:rPr lang="en-US" dirty="0" err="1"/>
                  <a:t>të</a:t>
                </a:r>
                <a:r>
                  <a:rPr lang="en-US" dirty="0"/>
                  <a:t> </a:t>
                </a:r>
                <a:r>
                  <a:rPr lang="en-US" dirty="0" err="1"/>
                  <a:t>kubeve</a:t>
                </a:r>
                <a:r>
                  <a:rPr lang="en-US" dirty="0"/>
                  <a:t> </a:t>
                </a:r>
                <a:r>
                  <a:rPr lang="en-US" dirty="0" err="1"/>
                  <a:t>të</a:t>
                </a:r>
                <a:r>
                  <a:rPr lang="en-US" dirty="0"/>
                  <a:t> </a:t>
                </a:r>
                <a:r>
                  <a:rPr lang="en-US" dirty="0" err="1"/>
                  <a:t>numrave</a:t>
                </a:r>
                <a:r>
                  <a:rPr lang="en-US" dirty="0"/>
                  <a:t> </a:t>
                </a:r>
                <a:r>
                  <a:rPr lang="en-US" dirty="0" err="1"/>
                  <a:t>natyrorë</a:t>
                </a:r>
                <a:r>
                  <a:rPr lang="en-US" dirty="0"/>
                  <a:t> </a:t>
                </a:r>
                <a:r>
                  <a:rPr lang="en-US" dirty="0" err="1"/>
                  <a:t>çift</a:t>
                </a:r>
                <a:r>
                  <a:rPr lang="en-US" dirty="0"/>
                  <a:t> </a:t>
                </a:r>
                <a:r>
                  <a:rPr lang="en-US" dirty="0" err="1"/>
                  <a:t>mes</a:t>
                </a:r>
                <a:r>
                  <a:rPr lang="en-US" dirty="0"/>
                  <a:t> 2 </a:t>
                </a:r>
                <a:r>
                  <a:rPr lang="en-US" dirty="0" err="1"/>
                  <a:t>dhe</a:t>
                </a:r>
                <a:r>
                  <a:rPr lang="en-US" dirty="0"/>
                  <a:t> </a:t>
                </a:r>
                <a:r>
                  <a:rPr lang="en-US" b="1" dirty="0"/>
                  <a:t>n</a:t>
                </a:r>
                <a:r>
                  <a:rPr lang="en-US" dirty="0"/>
                  <a:t>, </a:t>
                </a:r>
                <a:r>
                  <a:rPr lang="en-US" dirty="0" err="1"/>
                  <a:t>nëse</a:t>
                </a:r>
                <a:r>
                  <a:rPr lang="en-US" dirty="0"/>
                  <a:t> </a:t>
                </a:r>
                <a:r>
                  <a:rPr lang="en-US" dirty="0" err="1"/>
                  <a:t>është</a:t>
                </a:r>
                <a:r>
                  <a:rPr lang="en-US" dirty="0"/>
                  <a:t> </a:t>
                </a:r>
                <a:r>
                  <a:rPr lang="en-US" dirty="0" err="1"/>
                  <a:t>dhënë</a:t>
                </a:r>
                <a:r>
                  <a:rPr lang="en-US" dirty="0"/>
                  <a:t> </a:t>
                </a:r>
                <a:r>
                  <a:rPr lang="en-US" dirty="0" err="1"/>
                  <a:t>vlera</a:t>
                </a:r>
                <a:r>
                  <a:rPr lang="en-US" dirty="0"/>
                  <a:t> e </a:t>
                </a:r>
                <a:r>
                  <a:rPr lang="en-US" dirty="0" err="1"/>
                  <a:t>variablës</a:t>
                </a:r>
                <a:r>
                  <a:rPr lang="en-US" dirty="0"/>
                  <a:t> </a:t>
                </a:r>
                <a:r>
                  <a:rPr lang="en-US" b="1" dirty="0"/>
                  <a:t>n.</a:t>
                </a:r>
              </a:p>
              <a:p>
                <a:endParaRPr lang="en-US" b="1" dirty="0"/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prodhimi</a:t>
                </a:r>
                <a:r>
                  <a:rPr lang="en-US" dirty="0"/>
                  <a:t> </a:t>
                </a:r>
                <a:r>
                  <a:rPr lang="en-US" dirty="0" err="1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kërkuar</a:t>
                </a:r>
                <a:r>
                  <a:rPr lang="en-US" dirty="0"/>
                  <a:t> </a:t>
                </a:r>
                <a:r>
                  <a:rPr lang="en-US" dirty="0" err="1"/>
                  <a:t>llogaritet</a:t>
                </a:r>
                <a:r>
                  <a:rPr lang="en-US" dirty="0"/>
                  <a:t> me </a:t>
                </a:r>
                <a:r>
                  <a:rPr lang="en-US" dirty="0" err="1"/>
                  <a:t>shprehjen</a:t>
                </a:r>
                <a:r>
                  <a:rPr lang="en-US" dirty="0"/>
                  <a:t>:</a:t>
                </a:r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...</a:t>
                </a:r>
              </a:p>
              <a:p>
                <a:pPr marL="109728" indent="0">
                  <a:buNone/>
                </a:pPr>
                <a:r>
                  <a:rPr lang="en-US" dirty="0" err="1"/>
                  <a:t>Në</a:t>
                </a:r>
                <a:r>
                  <a:rPr lang="en-US" dirty="0"/>
                  <a:t> </a:t>
                </a:r>
                <a:r>
                  <a:rPr lang="en-US" dirty="0" err="1"/>
                  <a:t>matematikë</a:t>
                </a:r>
                <a:r>
                  <a:rPr lang="en-US" dirty="0"/>
                  <a:t> </a:t>
                </a:r>
                <a:r>
                  <a:rPr lang="en-US" dirty="0" err="1"/>
                  <a:t>shkurtimisht</a:t>
                </a:r>
                <a:r>
                  <a:rPr lang="en-US" dirty="0"/>
                  <a:t> </a:t>
                </a:r>
                <a:r>
                  <a:rPr lang="en-US" dirty="0" err="1"/>
                  <a:t>shënohet</a:t>
                </a:r>
                <a:r>
                  <a:rPr lang="en-US" dirty="0"/>
                  <a:t> </a:t>
                </a:r>
                <a:r>
                  <a:rPr lang="en-US" dirty="0" err="1"/>
                  <a:t>kështu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525963"/>
              </a:xfrm>
              <a:blipFill rotWithShape="0">
                <a:blip r:embed="rId2"/>
                <a:stretch>
                  <a:fillRect l="-74" t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5013176"/>
                <a:ext cx="2034018" cy="15816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(ç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𝑖𝑓𝑡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013176"/>
                <a:ext cx="2034018" cy="15816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947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2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2747763"/>
                <a:ext cx="1512168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4077072"/>
                <a:ext cx="1512168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755" y="2564904"/>
            <a:ext cx="3237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104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22104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>
            <a:off x="4967755" y="4725144"/>
            <a:ext cx="289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>
            <a:off x="4211671" y="2980370"/>
            <a:ext cx="12700" cy="1420738"/>
          </a:xfrm>
          <a:prstGeom prst="bentConnector3">
            <a:avLst>
              <a:gd name="adj1" fmla="val 56465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89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/>
              <a:t>Llogaritja e </a:t>
            </a:r>
            <a:r>
              <a:rPr lang="en-US" dirty="0" err="1"/>
              <a:t>vlerës</a:t>
            </a:r>
            <a:r>
              <a:rPr lang="en-US" dirty="0"/>
              <a:t> </a:t>
            </a:r>
            <a:r>
              <a:rPr lang="en-US" dirty="0" err="1"/>
              <a:t>së</a:t>
            </a:r>
            <a:r>
              <a:rPr lang="en-US" dirty="0"/>
              <a:t> </a:t>
            </a:r>
            <a:r>
              <a:rPr lang="en-US" dirty="0" err="1"/>
              <a:t>prodhimit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dirty="0" err="1"/>
              <a:t>nëse</a:t>
            </a:r>
            <a:r>
              <a:rPr lang="en-US" dirty="0"/>
              <a:t> </a:t>
            </a:r>
            <a:r>
              <a:rPr lang="en-US" dirty="0" err="1"/>
              <a:t>dihet</a:t>
            </a:r>
            <a:r>
              <a:rPr lang="en-US" dirty="0"/>
              <a:t> </a:t>
            </a:r>
            <a:r>
              <a:rPr lang="en-US" dirty="0" err="1"/>
              <a:t>vlera</a:t>
            </a:r>
            <a:r>
              <a:rPr lang="en-US" dirty="0"/>
              <a:t> e </a:t>
            </a:r>
            <a:r>
              <a:rPr lang="en-US" dirty="0" err="1"/>
              <a:t>variablës</a:t>
            </a:r>
            <a:r>
              <a:rPr lang="en-US" dirty="0"/>
              <a:t> </a:t>
            </a:r>
            <a:r>
              <a:rPr lang="en-US" b="1" dirty="0"/>
              <a:t>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Shembull</a:t>
            </a:r>
            <a:r>
              <a:rPr lang="en-US" dirty="0"/>
              <a:t>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39752" y="1758944"/>
                <a:ext cx="2712281" cy="15769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brk m:alnAt="23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/>
                          </m:eqAr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[3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+2]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58944"/>
                <a:ext cx="2712281" cy="157690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858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29600" cy="1143000"/>
          </a:xfrm>
        </p:spPr>
        <p:txBody>
          <a:bodyPr/>
          <a:lstStyle/>
          <a:p>
            <a:r>
              <a:rPr lang="en-US" b="0" dirty="0" err="1"/>
              <a:t>Shembull</a:t>
            </a:r>
            <a:r>
              <a:rPr lang="en-US" b="0" dirty="0"/>
              <a:t> 3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139952" y="105740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Fillimi</a:t>
            </a:r>
            <a:endParaRPr lang="en-US" dirty="0"/>
          </a:p>
        </p:txBody>
      </p:sp>
      <p:sp>
        <p:nvSpPr>
          <p:cNvPr id="6" name="Flowchart: Manual Operation 5"/>
          <p:cNvSpPr/>
          <p:nvPr/>
        </p:nvSpPr>
        <p:spPr>
          <a:xfrm>
            <a:off x="4190980" y="781934"/>
            <a:ext cx="1584176" cy="465213"/>
          </a:xfrm>
          <a:prstGeom prst="flowChartManualOperation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12" name="Straight Arrow Connector 11"/>
          <p:cNvCxnSpPr>
            <a:stCxn id="4" idx="2"/>
            <a:endCxn id="6" idx="0"/>
          </p:cNvCxnSpPr>
          <p:nvPr/>
        </p:nvCxnSpPr>
        <p:spPr>
          <a:xfrm>
            <a:off x="4968044" y="570953"/>
            <a:ext cx="15024" cy="21098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261111" y="1046197"/>
            <a:ext cx="3903684" cy="324036"/>
          </a:xfrm>
          <a:prstGeom prst="straightConnector1">
            <a:avLst/>
          </a:prstGeom>
          <a:ln>
            <a:noFil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692838" y="4043683"/>
            <a:ext cx="425116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Po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997126" y="4699883"/>
            <a:ext cx="375424" cy="338554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1600" dirty="0"/>
              <a:t>Jo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671" y="1417638"/>
                <a:ext cx="1512168" cy="46521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08" y="2099691"/>
                <a:ext cx="1512168" cy="46521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995647" y="2747763"/>
                <a:ext cx="1944505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647" y="2747763"/>
                <a:ext cx="1944505" cy="46521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9567" y="3429000"/>
                <a:ext cx="1512168" cy="46521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Diamond 33"/>
              <p:cNvSpPr/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Diamond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631" y="4077072"/>
                <a:ext cx="2304545" cy="648072"/>
              </a:xfrm>
              <a:prstGeom prst="diamond">
                <a:avLst/>
              </a:prstGeom>
              <a:blipFill rotWithShape="0">
                <a:blip r:embed="rId7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4139952" y="5738395"/>
            <a:ext cx="1656184" cy="465213"/>
          </a:xfrm>
          <a:prstGeom prst="roundRect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Fundi</a:t>
            </a:r>
          </a:p>
        </p:txBody>
      </p:sp>
      <p:sp>
        <p:nvSpPr>
          <p:cNvPr id="40" name="Trapezoid 39"/>
          <p:cNvSpPr/>
          <p:nvPr/>
        </p:nvSpPr>
        <p:spPr>
          <a:xfrm>
            <a:off x="4139952" y="5013176"/>
            <a:ext cx="1656184" cy="465213"/>
          </a:xfrm>
          <a:prstGeom prst="trapezoid">
            <a:avLst>
              <a:gd name="adj" fmla="val 8890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</a:p>
        </p:txBody>
      </p:sp>
      <p:cxnSp>
        <p:nvCxnSpPr>
          <p:cNvPr id="42" name="Straight Arrow Connector 41"/>
          <p:cNvCxnSpPr>
            <a:stCxn id="40" idx="2"/>
            <a:endCxn id="39" idx="0"/>
          </p:cNvCxnSpPr>
          <p:nvPr/>
        </p:nvCxnSpPr>
        <p:spPr>
          <a:xfrm>
            <a:off x="4968044" y="5478389"/>
            <a:ext cx="0" cy="26000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2"/>
            <a:endCxn id="26" idx="0"/>
          </p:cNvCxnSpPr>
          <p:nvPr/>
        </p:nvCxnSpPr>
        <p:spPr>
          <a:xfrm flipH="1">
            <a:off x="4967755" y="1247147"/>
            <a:ext cx="15313" cy="1704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26" idx="2"/>
            <a:endCxn id="28" idx="0"/>
          </p:cNvCxnSpPr>
          <p:nvPr/>
        </p:nvCxnSpPr>
        <p:spPr>
          <a:xfrm>
            <a:off x="4967755" y="1882851"/>
            <a:ext cx="3237" cy="21684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8" idx="2"/>
            <a:endCxn id="29" idx="0"/>
          </p:cNvCxnSpPr>
          <p:nvPr/>
        </p:nvCxnSpPr>
        <p:spPr>
          <a:xfrm flipH="1">
            <a:off x="4967900" y="2564904"/>
            <a:ext cx="3092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9" idx="2"/>
            <a:endCxn id="30" idx="0"/>
          </p:cNvCxnSpPr>
          <p:nvPr/>
        </p:nvCxnSpPr>
        <p:spPr>
          <a:xfrm flipH="1">
            <a:off x="4945651" y="3212976"/>
            <a:ext cx="22249" cy="216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30" idx="2"/>
            <a:endCxn id="34" idx="0"/>
          </p:cNvCxnSpPr>
          <p:nvPr/>
        </p:nvCxnSpPr>
        <p:spPr>
          <a:xfrm>
            <a:off x="4945651" y="3894213"/>
            <a:ext cx="58253" cy="182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4" idx="2"/>
            <a:endCxn id="40" idx="0"/>
          </p:cNvCxnSpPr>
          <p:nvPr/>
        </p:nvCxnSpPr>
        <p:spPr>
          <a:xfrm flipH="1">
            <a:off x="4968044" y="4725144"/>
            <a:ext cx="3586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34" idx="1"/>
            <a:endCxn id="29" idx="1"/>
          </p:cNvCxnSpPr>
          <p:nvPr/>
        </p:nvCxnSpPr>
        <p:spPr>
          <a:xfrm rot="10800000" flipH="1">
            <a:off x="3851631" y="2980370"/>
            <a:ext cx="144016" cy="1420738"/>
          </a:xfrm>
          <a:prstGeom prst="bentConnector3">
            <a:avLst>
              <a:gd name="adj1" fmla="val -15873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582997" y="1281255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Forma </a:t>
            </a:r>
            <a:r>
              <a:rPr lang="en-US" dirty="0" err="1"/>
              <a:t>grafike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688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1251</TotalTime>
  <Words>599</Words>
  <Application>Microsoft Office PowerPoint</Application>
  <PresentationFormat>On-screen Show (4:3)</PresentationFormat>
  <Paragraphs>204</Paragraphs>
  <Slides>18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Cambria Math</vt:lpstr>
      <vt:lpstr>Lucida Sans Unicode</vt:lpstr>
      <vt:lpstr>Verdana</vt:lpstr>
      <vt:lpstr>Wingdings 2</vt:lpstr>
      <vt:lpstr>Wingdings 3</vt:lpstr>
      <vt:lpstr>Concourse</vt:lpstr>
      <vt:lpstr>Llogaritja e prodhimeve</vt:lpstr>
      <vt:lpstr>Hyrje</vt:lpstr>
      <vt:lpstr>Shembull 1</vt:lpstr>
      <vt:lpstr>Shembull 1</vt:lpstr>
      <vt:lpstr>Shembull 1</vt:lpstr>
      <vt:lpstr>Shembull 2</vt:lpstr>
      <vt:lpstr>Shembull 2</vt:lpstr>
      <vt:lpstr>Shembull 3</vt:lpstr>
      <vt:lpstr>Shembull 3</vt:lpstr>
      <vt:lpstr>Shembull 4</vt:lpstr>
      <vt:lpstr>Shembull 4</vt:lpstr>
      <vt:lpstr>Shembull 5</vt:lpstr>
      <vt:lpstr>Shembull 5</vt:lpstr>
      <vt:lpstr>Shembull 6</vt:lpstr>
      <vt:lpstr>Shembull 6</vt:lpstr>
      <vt:lpstr>Shembull 7</vt:lpstr>
      <vt:lpstr>Shembull 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Konceptet Themelore</dc:title>
  <dc:creator>Blerandi</dc:creator>
  <cp:lastModifiedBy>Blerand Koshi</cp:lastModifiedBy>
  <cp:revision>211</cp:revision>
  <dcterms:created xsi:type="dcterms:W3CDTF">2016-08-30T18:56:28Z</dcterms:created>
  <dcterms:modified xsi:type="dcterms:W3CDTF">2023-01-29T13:35:39Z</dcterms:modified>
</cp:coreProperties>
</file>