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3" r:id="rId3"/>
    <p:sldId id="300" r:id="rId4"/>
    <p:sldId id="301" r:id="rId5"/>
    <p:sldId id="293" r:id="rId6"/>
    <p:sldId id="302" r:id="rId7"/>
    <p:sldId id="303" r:id="rId8"/>
    <p:sldId id="304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CEF4B-4D28-4868-8FB0-B97EF3C5BC92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4FC07-CE26-4131-99F5-FB2832143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7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73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36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44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56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46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93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49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3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8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2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14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7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Llogaritja</a:t>
            </a:r>
            <a:r>
              <a:rPr lang="en-US" dirty="0"/>
              <a:t> e </a:t>
            </a:r>
            <a:r>
              <a:rPr lang="en-US" dirty="0" err="1"/>
              <a:t>shumave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TIK 12 – Prof. </a:t>
            </a:r>
            <a:r>
              <a:rPr lang="en-US" err="1"/>
              <a:t>Blerand</a:t>
            </a:r>
            <a:r>
              <a:rPr lang="en-US"/>
              <a:t> </a:t>
            </a:r>
            <a:r>
              <a:rPr lang="en-US" err="1"/>
              <a:t>Koshi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229600" cy="4525963"/>
              </a:xfrm>
            </p:spPr>
            <p:txBody>
              <a:bodyPr/>
              <a:lstStyle/>
              <a:p>
                <a:r>
                  <a:rPr lang="en-US" dirty="0"/>
                  <a:t>Llogaritja e </a:t>
                </a:r>
                <a:r>
                  <a:rPr lang="en-US" dirty="0" err="1"/>
                  <a:t>shumës</a:t>
                </a:r>
                <a:r>
                  <a:rPr lang="en-US" dirty="0"/>
                  <a:t> </a:t>
                </a:r>
                <a:r>
                  <a:rPr lang="en-US" dirty="0" err="1"/>
                  <a:t>së</a:t>
                </a:r>
                <a:r>
                  <a:rPr lang="en-US" dirty="0"/>
                  <a:t> </a:t>
                </a:r>
                <a:r>
                  <a:rPr lang="en-US" dirty="0" err="1"/>
                  <a:t>katrorëve</a:t>
                </a:r>
                <a:r>
                  <a:rPr lang="en-US" dirty="0"/>
                  <a:t> </a:t>
                </a:r>
                <a:r>
                  <a:rPr lang="en-US" dirty="0" err="1"/>
                  <a:t>të</a:t>
                </a:r>
                <a:r>
                  <a:rPr lang="en-US" dirty="0"/>
                  <a:t> </a:t>
                </a:r>
                <a:r>
                  <a:rPr lang="en-US" dirty="0" err="1"/>
                  <a:t>numrave</a:t>
                </a:r>
                <a:r>
                  <a:rPr lang="en-US" dirty="0"/>
                  <a:t> </a:t>
                </a:r>
                <a:r>
                  <a:rPr lang="en-US" dirty="0" err="1"/>
                  <a:t>natyrorë</a:t>
                </a:r>
                <a:r>
                  <a:rPr lang="en-US" dirty="0"/>
                  <a:t> </a:t>
                </a:r>
                <a:r>
                  <a:rPr lang="en-US" dirty="0" err="1"/>
                  <a:t>tek</a:t>
                </a:r>
                <a:r>
                  <a:rPr lang="en-US" dirty="0"/>
                  <a:t> </a:t>
                </a:r>
                <a:r>
                  <a:rPr lang="en-US" dirty="0" err="1"/>
                  <a:t>mes</a:t>
                </a:r>
                <a:r>
                  <a:rPr lang="en-US" dirty="0"/>
                  <a:t> 5 </a:t>
                </a:r>
                <a:r>
                  <a:rPr lang="en-US" dirty="0" err="1"/>
                  <a:t>dhe</a:t>
                </a:r>
                <a:r>
                  <a:rPr lang="en-US" dirty="0"/>
                  <a:t> </a:t>
                </a:r>
                <a:r>
                  <a:rPr lang="en-US" b="1" dirty="0" err="1"/>
                  <a:t>n+1</a:t>
                </a:r>
                <a:r>
                  <a:rPr lang="en-US" dirty="0"/>
                  <a:t>, </a:t>
                </a:r>
                <a:r>
                  <a:rPr lang="en-US" dirty="0" err="1"/>
                  <a:t>nëse</a:t>
                </a:r>
                <a:r>
                  <a:rPr lang="en-US" dirty="0"/>
                  <a:t> </a:t>
                </a:r>
                <a:r>
                  <a:rPr lang="en-US" dirty="0" err="1"/>
                  <a:t>është</a:t>
                </a:r>
                <a:r>
                  <a:rPr lang="en-US" dirty="0"/>
                  <a:t> </a:t>
                </a:r>
                <a:r>
                  <a:rPr lang="en-US" dirty="0" err="1"/>
                  <a:t>dhënë</a:t>
                </a:r>
                <a:r>
                  <a:rPr lang="en-US" dirty="0"/>
                  <a:t> </a:t>
                </a:r>
                <a:r>
                  <a:rPr lang="en-US" dirty="0" err="1"/>
                  <a:t>vlera</a:t>
                </a:r>
                <a:r>
                  <a:rPr lang="en-US" dirty="0"/>
                  <a:t> e </a:t>
                </a:r>
                <a:r>
                  <a:rPr lang="en-US" dirty="0" err="1"/>
                  <a:t>variablës</a:t>
                </a:r>
                <a:r>
                  <a:rPr lang="en-US" dirty="0"/>
                  <a:t> </a:t>
                </a:r>
                <a:r>
                  <a:rPr lang="en-US" b="1" dirty="0"/>
                  <a:t>n.</a:t>
                </a:r>
              </a:p>
              <a:p>
                <a:endParaRPr lang="en-US" b="1" dirty="0"/>
              </a:p>
              <a:p>
                <a:pPr marL="109728" indent="0">
                  <a:buNone/>
                </a:pPr>
                <a:r>
                  <a:rPr lang="en-US" dirty="0" err="1"/>
                  <a:t>Në</a:t>
                </a:r>
                <a:r>
                  <a:rPr lang="en-US" dirty="0"/>
                  <a:t> </a:t>
                </a:r>
                <a:r>
                  <a:rPr lang="en-US" dirty="0" err="1"/>
                  <a:t>matematikë</a:t>
                </a:r>
                <a:r>
                  <a:rPr lang="en-US" dirty="0"/>
                  <a:t> </a:t>
                </a:r>
                <a:r>
                  <a:rPr lang="en-US" dirty="0" err="1"/>
                  <a:t>shuma</a:t>
                </a:r>
                <a:r>
                  <a:rPr lang="en-US" dirty="0"/>
                  <a:t> e </a:t>
                </a:r>
                <a:r>
                  <a:rPr lang="en-US" dirty="0" err="1"/>
                  <a:t>kërkuar</a:t>
                </a:r>
                <a:r>
                  <a:rPr lang="en-US" dirty="0"/>
                  <a:t> </a:t>
                </a:r>
                <a:r>
                  <a:rPr lang="en-US" dirty="0" err="1"/>
                  <a:t>llogaritet</a:t>
                </a:r>
                <a:r>
                  <a:rPr lang="en-US" dirty="0"/>
                  <a:t> me </a:t>
                </a:r>
                <a:r>
                  <a:rPr lang="en-US" dirty="0" err="1"/>
                  <a:t>shprehjen</a:t>
                </a:r>
                <a:r>
                  <a:rPr lang="en-US" dirty="0"/>
                  <a:t>: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=5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...</a:t>
                </a:r>
              </a:p>
              <a:p>
                <a:pPr marL="109728" indent="0">
                  <a:buNone/>
                </a:pPr>
                <a:r>
                  <a:rPr lang="en-US" dirty="0" err="1"/>
                  <a:t>Në</a:t>
                </a:r>
                <a:r>
                  <a:rPr lang="en-US" dirty="0"/>
                  <a:t> </a:t>
                </a:r>
                <a:r>
                  <a:rPr lang="en-US" dirty="0" err="1"/>
                  <a:t>matematikë</a:t>
                </a:r>
                <a:r>
                  <a:rPr lang="en-US" dirty="0"/>
                  <a:t> </a:t>
                </a:r>
                <a:r>
                  <a:rPr lang="en-US" dirty="0" err="1"/>
                  <a:t>shkurtimisht</a:t>
                </a:r>
                <a:r>
                  <a:rPr lang="en-US" dirty="0"/>
                  <a:t> </a:t>
                </a:r>
                <a:r>
                  <a:rPr lang="en-US" dirty="0" err="1"/>
                  <a:t>shënohet</a:t>
                </a:r>
                <a:r>
                  <a:rPr lang="en-US" dirty="0"/>
                  <a:t> </a:t>
                </a:r>
                <a:r>
                  <a:rPr lang="en-US" dirty="0" err="1"/>
                  <a:t>kështu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229600" cy="4525963"/>
              </a:xfrm>
              <a:blipFill rotWithShape="0">
                <a:blip r:embed="rId2"/>
                <a:stretch>
                  <a:fillRect l="-74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Shembull</a:t>
            </a:r>
            <a:r>
              <a:rPr lang="en-US" dirty="0"/>
              <a:t>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67744" y="5013176"/>
                <a:ext cx="1939890" cy="1603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𝑡𝑒𝑘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013176"/>
                <a:ext cx="1939890" cy="16033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89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3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39952" y="105740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6" name="Flowchart: Manual Operation 5"/>
          <p:cNvSpPr/>
          <p:nvPr/>
        </p:nvSpPr>
        <p:spPr>
          <a:xfrm>
            <a:off x="4190980" y="781934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968044" y="570953"/>
            <a:ext cx="15024" cy="2109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61111" y="1046197"/>
            <a:ext cx="3903684" cy="32403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2838" y="4043683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97126" y="4699883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211671" y="2747763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2747763"/>
                <a:ext cx="1512168" cy="4652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Diamond 33"/>
              <p:cNvSpPr/>
              <p:nvPr/>
            </p:nvSpPr>
            <p:spPr>
              <a:xfrm>
                <a:off x="3851631" y="4077072"/>
                <a:ext cx="2304545" cy="648072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Diamond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631" y="4077072"/>
                <a:ext cx="2304545" cy="648072"/>
              </a:xfrm>
              <a:prstGeom prst="diamond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38"/>
          <p:cNvSpPr/>
          <p:nvPr/>
        </p:nvSpPr>
        <p:spPr>
          <a:xfrm>
            <a:off x="4139952" y="5738395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40" name="Trapezoid 39"/>
          <p:cNvSpPr/>
          <p:nvPr/>
        </p:nvSpPr>
        <p:spPr>
          <a:xfrm>
            <a:off x="4139952" y="5013176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cxnSp>
        <p:nvCxnSpPr>
          <p:cNvPr id="42" name="Straight Arrow Connector 41"/>
          <p:cNvCxnSpPr>
            <a:stCxn id="40" idx="2"/>
            <a:endCxn id="39" idx="0"/>
          </p:cNvCxnSpPr>
          <p:nvPr/>
        </p:nvCxnSpPr>
        <p:spPr>
          <a:xfrm>
            <a:off x="4968044" y="5478389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2"/>
            <a:endCxn id="26" idx="0"/>
          </p:cNvCxnSpPr>
          <p:nvPr/>
        </p:nvCxnSpPr>
        <p:spPr>
          <a:xfrm flipH="1">
            <a:off x="4967755" y="1247147"/>
            <a:ext cx="15313" cy="17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2"/>
            <a:endCxn id="28" idx="0"/>
          </p:cNvCxnSpPr>
          <p:nvPr/>
        </p:nvCxnSpPr>
        <p:spPr>
          <a:xfrm>
            <a:off x="4967755" y="1882851"/>
            <a:ext cx="3237" cy="216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2"/>
            <a:endCxn id="29" idx="0"/>
          </p:cNvCxnSpPr>
          <p:nvPr/>
        </p:nvCxnSpPr>
        <p:spPr>
          <a:xfrm flipH="1">
            <a:off x="4967755" y="2564904"/>
            <a:ext cx="3237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9" idx="2"/>
            <a:endCxn id="30" idx="0"/>
          </p:cNvCxnSpPr>
          <p:nvPr/>
        </p:nvCxnSpPr>
        <p:spPr>
          <a:xfrm flipH="1">
            <a:off x="4945651" y="3212976"/>
            <a:ext cx="2210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2"/>
            <a:endCxn id="34" idx="0"/>
          </p:cNvCxnSpPr>
          <p:nvPr/>
        </p:nvCxnSpPr>
        <p:spPr>
          <a:xfrm>
            <a:off x="4945651" y="3894213"/>
            <a:ext cx="58253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2"/>
            <a:endCxn id="40" idx="0"/>
          </p:cNvCxnSpPr>
          <p:nvPr/>
        </p:nvCxnSpPr>
        <p:spPr>
          <a:xfrm flipH="1">
            <a:off x="4968044" y="4725144"/>
            <a:ext cx="3586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4" idx="1"/>
            <a:endCxn id="29" idx="1"/>
          </p:cNvCxnSpPr>
          <p:nvPr/>
        </p:nvCxnSpPr>
        <p:spPr>
          <a:xfrm rot="10800000" flipH="1">
            <a:off x="3851631" y="2980370"/>
            <a:ext cx="360040" cy="1420738"/>
          </a:xfrm>
          <a:prstGeom prst="bentConnector3">
            <a:avLst>
              <a:gd name="adj1" fmla="val -6349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2997" y="1281255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 </a:t>
            </a:r>
            <a:r>
              <a:rPr lang="en-US" dirty="0" err="1"/>
              <a:t>grafike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2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/>
              <a:t>Llogaritja e </a:t>
            </a:r>
            <a:r>
              <a:rPr lang="en-US" dirty="0" err="1"/>
              <a:t>vlerës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shumës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dihet</a:t>
            </a:r>
            <a:r>
              <a:rPr lang="en-US" dirty="0"/>
              <a:t> </a:t>
            </a:r>
            <a:r>
              <a:rPr lang="en-US" dirty="0" err="1"/>
              <a:t>vlera</a:t>
            </a:r>
            <a:r>
              <a:rPr lang="en-US" dirty="0"/>
              <a:t> e </a:t>
            </a:r>
            <a:r>
              <a:rPr lang="en-US" dirty="0" err="1"/>
              <a:t>variablës</a:t>
            </a:r>
            <a:r>
              <a:rPr lang="en-US" dirty="0"/>
              <a:t> </a:t>
            </a:r>
            <a:r>
              <a:rPr lang="en-US" b="1" dirty="0"/>
              <a:t>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Shembull</a:t>
            </a:r>
            <a:r>
              <a:rPr lang="en-US" dirty="0"/>
              <a:t>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39752" y="1758944"/>
                <a:ext cx="2671757" cy="16158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/>
                          </m:eqAr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[3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+2]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758944"/>
                <a:ext cx="2671757" cy="16158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7858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4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39952" y="105740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6" name="Flowchart: Manual Operation 5"/>
          <p:cNvSpPr/>
          <p:nvPr/>
        </p:nvSpPr>
        <p:spPr>
          <a:xfrm>
            <a:off x="4190980" y="781934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968044" y="570953"/>
            <a:ext cx="15024" cy="2109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61111" y="1046197"/>
            <a:ext cx="3903684" cy="32403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2838" y="4043683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97126" y="4699883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995647" y="2747763"/>
                <a:ext cx="1944505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+[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647" y="2747763"/>
                <a:ext cx="1944505" cy="4652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Diamond 33"/>
              <p:cNvSpPr/>
              <p:nvPr/>
            </p:nvSpPr>
            <p:spPr>
              <a:xfrm>
                <a:off x="3851631" y="4077072"/>
                <a:ext cx="2304545" cy="648072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Diamond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631" y="4077072"/>
                <a:ext cx="2304545" cy="648072"/>
              </a:xfrm>
              <a:prstGeom prst="diamond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38"/>
          <p:cNvSpPr/>
          <p:nvPr/>
        </p:nvSpPr>
        <p:spPr>
          <a:xfrm>
            <a:off x="4139952" y="5738395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40" name="Trapezoid 39"/>
          <p:cNvSpPr/>
          <p:nvPr/>
        </p:nvSpPr>
        <p:spPr>
          <a:xfrm>
            <a:off x="4139952" y="5013176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cxnSp>
        <p:nvCxnSpPr>
          <p:cNvPr id="42" name="Straight Arrow Connector 41"/>
          <p:cNvCxnSpPr>
            <a:stCxn id="40" idx="2"/>
            <a:endCxn id="39" idx="0"/>
          </p:cNvCxnSpPr>
          <p:nvPr/>
        </p:nvCxnSpPr>
        <p:spPr>
          <a:xfrm>
            <a:off x="4968044" y="5478389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2"/>
            <a:endCxn id="26" idx="0"/>
          </p:cNvCxnSpPr>
          <p:nvPr/>
        </p:nvCxnSpPr>
        <p:spPr>
          <a:xfrm flipH="1">
            <a:off x="4967755" y="1247147"/>
            <a:ext cx="15313" cy="17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2"/>
            <a:endCxn id="28" idx="0"/>
          </p:cNvCxnSpPr>
          <p:nvPr/>
        </p:nvCxnSpPr>
        <p:spPr>
          <a:xfrm>
            <a:off x="4967755" y="1882851"/>
            <a:ext cx="3237" cy="216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2"/>
            <a:endCxn id="29" idx="0"/>
          </p:cNvCxnSpPr>
          <p:nvPr/>
        </p:nvCxnSpPr>
        <p:spPr>
          <a:xfrm flipH="1">
            <a:off x="4967900" y="2564904"/>
            <a:ext cx="3092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9" idx="2"/>
            <a:endCxn id="30" idx="0"/>
          </p:cNvCxnSpPr>
          <p:nvPr/>
        </p:nvCxnSpPr>
        <p:spPr>
          <a:xfrm flipH="1">
            <a:off x="4945651" y="3212976"/>
            <a:ext cx="22249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2"/>
            <a:endCxn id="34" idx="0"/>
          </p:cNvCxnSpPr>
          <p:nvPr/>
        </p:nvCxnSpPr>
        <p:spPr>
          <a:xfrm>
            <a:off x="4945651" y="3894213"/>
            <a:ext cx="58253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2"/>
            <a:endCxn id="40" idx="0"/>
          </p:cNvCxnSpPr>
          <p:nvPr/>
        </p:nvCxnSpPr>
        <p:spPr>
          <a:xfrm flipH="1">
            <a:off x="4968044" y="4725144"/>
            <a:ext cx="3586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4" idx="1"/>
            <a:endCxn id="29" idx="1"/>
          </p:cNvCxnSpPr>
          <p:nvPr/>
        </p:nvCxnSpPr>
        <p:spPr>
          <a:xfrm rot="10800000" flipH="1">
            <a:off x="3851631" y="2980370"/>
            <a:ext cx="144016" cy="1420738"/>
          </a:xfrm>
          <a:prstGeom prst="bentConnector3">
            <a:avLst>
              <a:gd name="adj1" fmla="val -15873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2997" y="1281255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 </a:t>
            </a:r>
            <a:r>
              <a:rPr lang="en-US" dirty="0" err="1"/>
              <a:t>grafike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68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/>
              <a:t>Llogaritja e </a:t>
            </a:r>
            <a:r>
              <a:rPr lang="en-US" dirty="0" err="1"/>
              <a:t>vlerës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shumës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dihen</a:t>
            </a:r>
            <a:r>
              <a:rPr lang="en-US" dirty="0"/>
              <a:t> </a:t>
            </a:r>
            <a:r>
              <a:rPr lang="en-US" dirty="0" err="1"/>
              <a:t>vlerat</a:t>
            </a:r>
            <a:r>
              <a:rPr lang="en-US" dirty="0"/>
              <a:t> e </a:t>
            </a:r>
            <a:r>
              <a:rPr lang="en-US" dirty="0" err="1"/>
              <a:t>variablave</a:t>
            </a:r>
            <a:r>
              <a:rPr lang="en-US" dirty="0"/>
              <a:t> </a:t>
            </a:r>
            <a:r>
              <a:rPr lang="en-US" b="1" dirty="0"/>
              <a:t>m </a:t>
            </a:r>
            <a:r>
              <a:rPr lang="en-US" b="1" dirty="0" err="1"/>
              <a:t>dhe</a:t>
            </a:r>
            <a:r>
              <a:rPr lang="en-US" b="1" dirty="0"/>
              <a:t> x.</a:t>
            </a:r>
          </a:p>
          <a:p>
            <a:pPr marL="109728" indent="0">
              <a:buNone/>
            </a:pPr>
            <a:r>
              <a:rPr lang="en-US" b="1" dirty="0"/>
              <a:t>Sa </a:t>
            </a:r>
            <a:r>
              <a:rPr lang="en-US" b="1" dirty="0" err="1"/>
              <a:t>herë</a:t>
            </a:r>
            <a:r>
              <a:rPr lang="en-US" b="1" dirty="0"/>
              <a:t> do ta </a:t>
            </a:r>
            <a:r>
              <a:rPr lang="en-US" b="1" dirty="0" err="1"/>
              <a:t>kemi</a:t>
            </a:r>
            <a:r>
              <a:rPr lang="en-US" b="1" dirty="0"/>
              <a:t> </a:t>
            </a:r>
            <a:r>
              <a:rPr lang="en-US" b="1" dirty="0" err="1"/>
              <a:t>ekzekutimin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cikël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m=4?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Shembull</a:t>
            </a:r>
            <a:r>
              <a:rPr lang="en-US" dirty="0"/>
              <a:t>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39752" y="1758944"/>
                <a:ext cx="2932726" cy="1577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</m:e>
                            <m:e/>
                          </m:eqAr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[3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758944"/>
                <a:ext cx="2932726" cy="15778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7695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5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39952" y="105740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6" name="Flowchart: Manual Operation 5"/>
          <p:cNvSpPr/>
          <p:nvPr/>
        </p:nvSpPr>
        <p:spPr>
          <a:xfrm>
            <a:off x="4190980" y="781934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m,x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968044" y="570953"/>
            <a:ext cx="15024" cy="2109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61111" y="1046197"/>
            <a:ext cx="3903684" cy="32403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2838" y="4043683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97126" y="4699883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851920" y="2747763"/>
                <a:ext cx="2160529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+[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747763"/>
                <a:ext cx="2160529" cy="4652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Diamond 33"/>
              <p:cNvSpPr/>
              <p:nvPr/>
            </p:nvSpPr>
            <p:spPr>
              <a:xfrm>
                <a:off x="3707904" y="4077072"/>
                <a:ext cx="2448561" cy="648072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Diamond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077072"/>
                <a:ext cx="2448561" cy="648072"/>
              </a:xfrm>
              <a:prstGeom prst="diamond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38"/>
          <p:cNvSpPr/>
          <p:nvPr/>
        </p:nvSpPr>
        <p:spPr>
          <a:xfrm>
            <a:off x="4139952" y="5738395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40" name="Trapezoid 39"/>
          <p:cNvSpPr/>
          <p:nvPr/>
        </p:nvSpPr>
        <p:spPr>
          <a:xfrm>
            <a:off x="4139952" y="5013176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cxnSp>
        <p:nvCxnSpPr>
          <p:cNvPr id="42" name="Straight Arrow Connector 41"/>
          <p:cNvCxnSpPr>
            <a:stCxn id="40" idx="2"/>
            <a:endCxn id="39" idx="0"/>
          </p:cNvCxnSpPr>
          <p:nvPr/>
        </p:nvCxnSpPr>
        <p:spPr>
          <a:xfrm>
            <a:off x="4968044" y="5478389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2"/>
            <a:endCxn id="26" idx="0"/>
          </p:cNvCxnSpPr>
          <p:nvPr/>
        </p:nvCxnSpPr>
        <p:spPr>
          <a:xfrm flipH="1">
            <a:off x="4967755" y="1247147"/>
            <a:ext cx="15313" cy="17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2"/>
            <a:endCxn id="28" idx="0"/>
          </p:cNvCxnSpPr>
          <p:nvPr/>
        </p:nvCxnSpPr>
        <p:spPr>
          <a:xfrm>
            <a:off x="4967755" y="1882851"/>
            <a:ext cx="3237" cy="216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2"/>
            <a:endCxn id="29" idx="0"/>
          </p:cNvCxnSpPr>
          <p:nvPr/>
        </p:nvCxnSpPr>
        <p:spPr>
          <a:xfrm flipH="1">
            <a:off x="4932185" y="2564904"/>
            <a:ext cx="38807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9" idx="2"/>
            <a:endCxn id="30" idx="0"/>
          </p:cNvCxnSpPr>
          <p:nvPr/>
        </p:nvCxnSpPr>
        <p:spPr>
          <a:xfrm>
            <a:off x="4932185" y="3212976"/>
            <a:ext cx="13466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2"/>
            <a:endCxn id="34" idx="0"/>
          </p:cNvCxnSpPr>
          <p:nvPr/>
        </p:nvCxnSpPr>
        <p:spPr>
          <a:xfrm flipH="1">
            <a:off x="4932185" y="3894213"/>
            <a:ext cx="13466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2"/>
            <a:endCxn id="40" idx="0"/>
          </p:cNvCxnSpPr>
          <p:nvPr/>
        </p:nvCxnSpPr>
        <p:spPr>
          <a:xfrm>
            <a:off x="4932185" y="4725144"/>
            <a:ext cx="35859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4" idx="1"/>
            <a:endCxn id="29" idx="1"/>
          </p:cNvCxnSpPr>
          <p:nvPr/>
        </p:nvCxnSpPr>
        <p:spPr>
          <a:xfrm rot="10800000" flipH="1">
            <a:off x="3707904" y="2980370"/>
            <a:ext cx="144016" cy="1420738"/>
          </a:xfrm>
          <a:prstGeom prst="bentConnector3">
            <a:avLst>
              <a:gd name="adj1" fmla="val -15873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2997" y="1281255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 </a:t>
            </a:r>
            <a:r>
              <a:rPr lang="en-US" dirty="0" err="1"/>
              <a:t>grafike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27039" y="2099691"/>
            <a:ext cx="32063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Për</a:t>
            </a:r>
            <a:r>
              <a:rPr lang="en-US" dirty="0"/>
              <a:t> m=4</a:t>
            </a:r>
          </a:p>
          <a:p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cikël</a:t>
            </a:r>
            <a:r>
              <a:rPr lang="en-US" dirty="0"/>
              <a:t> do </a:t>
            </a:r>
            <a:r>
              <a:rPr lang="en-US" dirty="0" err="1"/>
              <a:t>t'i</a:t>
            </a:r>
            <a:r>
              <a:rPr lang="en-US" dirty="0"/>
              <a:t> </a:t>
            </a:r>
            <a:r>
              <a:rPr lang="en-US" dirty="0" err="1"/>
              <a:t>kemi</a:t>
            </a:r>
            <a:r>
              <a:rPr lang="en-US" dirty="0"/>
              <a:t> </a:t>
            </a:r>
            <a:r>
              <a:rPr lang="en-US" dirty="0" err="1"/>
              <a:t>gjithsej</a:t>
            </a:r>
            <a:endParaRPr lang="en-US" dirty="0"/>
          </a:p>
          <a:p>
            <a:r>
              <a:rPr lang="en-US" dirty="0"/>
              <a:t>3 </a:t>
            </a:r>
            <a:r>
              <a:rPr lang="en-US" dirty="0" err="1"/>
              <a:t>ekzekutime</a:t>
            </a:r>
            <a:endParaRPr lang="en-US" dirty="0"/>
          </a:p>
          <a:p>
            <a:r>
              <a:rPr lang="en-US" dirty="0"/>
              <a:t>1) 5&lt;=6</a:t>
            </a:r>
          </a:p>
          <a:p>
            <a:r>
              <a:rPr lang="en-US" dirty="0"/>
              <a:t>2) 6&lt;=6</a:t>
            </a:r>
          </a:p>
          <a:p>
            <a:r>
              <a:rPr lang="en-US" dirty="0"/>
              <a:t>3) 7&lt;=6 </a:t>
            </a:r>
          </a:p>
        </p:txBody>
      </p:sp>
    </p:spTree>
    <p:extLst>
      <p:ext uri="{BB962C8B-B14F-4D97-AF65-F5344CB8AC3E}">
        <p14:creationId xmlns:p14="http://schemas.microsoft.com/office/powerpoint/2010/main" val="4243287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/>
              <a:t>Llogaritja e </a:t>
            </a:r>
            <a:r>
              <a:rPr lang="en-US" dirty="0" err="1"/>
              <a:t>vlerës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funksionit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dihen</a:t>
            </a:r>
            <a:r>
              <a:rPr lang="en-US" dirty="0"/>
              <a:t> </a:t>
            </a:r>
            <a:r>
              <a:rPr lang="en-US" dirty="0" err="1"/>
              <a:t>vlerat</a:t>
            </a:r>
            <a:r>
              <a:rPr lang="en-US" dirty="0"/>
              <a:t> e </a:t>
            </a:r>
            <a:r>
              <a:rPr lang="en-US" dirty="0" err="1"/>
              <a:t>variablave</a:t>
            </a:r>
            <a:r>
              <a:rPr lang="en-US" dirty="0"/>
              <a:t> </a:t>
            </a:r>
            <a:r>
              <a:rPr lang="en-US" b="1" dirty="0"/>
              <a:t>m </a:t>
            </a:r>
            <a:r>
              <a:rPr lang="en-US" b="1" dirty="0" err="1"/>
              <a:t>dhe</a:t>
            </a:r>
            <a:r>
              <a:rPr lang="en-US" b="1" dirty="0"/>
              <a:t> x.</a:t>
            </a:r>
          </a:p>
          <a:p>
            <a:pPr marL="109728" indent="0">
              <a:buNone/>
            </a:pPr>
            <a:r>
              <a:rPr lang="en-US" b="1" dirty="0"/>
              <a:t>Sa do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jetë</a:t>
            </a:r>
            <a:r>
              <a:rPr lang="en-US" b="1" dirty="0"/>
              <a:t> </a:t>
            </a:r>
            <a:r>
              <a:rPr lang="en-US" b="1" dirty="0" err="1"/>
              <a:t>rezultati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m=4 </a:t>
            </a:r>
            <a:r>
              <a:rPr lang="en-US" b="1" dirty="0" err="1"/>
              <a:t>dhe</a:t>
            </a:r>
            <a:r>
              <a:rPr lang="en-US" b="1" dirty="0"/>
              <a:t> x=6?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Shembull</a:t>
            </a:r>
            <a:r>
              <a:rPr lang="en-US" dirty="0"/>
              <a:t>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39752" y="1758944"/>
                <a:ext cx="3538725" cy="15427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+4</m:t>
                      </m:r>
                      <m:nary>
                        <m:naryPr>
                          <m:chr m:val="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e>
                            <m:e/>
                          </m:eqAr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758944"/>
                <a:ext cx="3538725" cy="15427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259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6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39952" y="105740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6" name="Flowchart: Manual Operation 5"/>
          <p:cNvSpPr/>
          <p:nvPr/>
        </p:nvSpPr>
        <p:spPr>
          <a:xfrm>
            <a:off x="4190980" y="781934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m,x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968044" y="570953"/>
            <a:ext cx="15024" cy="2109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61111" y="1046197"/>
            <a:ext cx="3903684" cy="32403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2838" y="4043683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97126" y="4699883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851920" y="2747763"/>
                <a:ext cx="2160529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+[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747763"/>
                <a:ext cx="2160529" cy="4652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Diamond 33"/>
              <p:cNvSpPr/>
              <p:nvPr/>
            </p:nvSpPr>
            <p:spPr>
              <a:xfrm>
                <a:off x="3707904" y="4077072"/>
                <a:ext cx="2448561" cy="648072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Diamond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077072"/>
                <a:ext cx="2448561" cy="648072"/>
              </a:xfrm>
              <a:prstGeom prst="diamond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38"/>
          <p:cNvSpPr/>
          <p:nvPr/>
        </p:nvSpPr>
        <p:spPr>
          <a:xfrm>
            <a:off x="4067944" y="6348163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40" name="Trapezoid 39"/>
          <p:cNvSpPr/>
          <p:nvPr/>
        </p:nvSpPr>
        <p:spPr>
          <a:xfrm>
            <a:off x="4067944" y="5622944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</a:p>
        </p:txBody>
      </p:sp>
      <p:cxnSp>
        <p:nvCxnSpPr>
          <p:cNvPr id="42" name="Straight Arrow Connector 41"/>
          <p:cNvCxnSpPr>
            <a:stCxn id="40" idx="2"/>
            <a:endCxn id="39" idx="0"/>
          </p:cNvCxnSpPr>
          <p:nvPr/>
        </p:nvCxnSpPr>
        <p:spPr>
          <a:xfrm>
            <a:off x="4896036" y="6088157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2"/>
            <a:endCxn id="26" idx="0"/>
          </p:cNvCxnSpPr>
          <p:nvPr/>
        </p:nvCxnSpPr>
        <p:spPr>
          <a:xfrm flipH="1">
            <a:off x="4967755" y="1247147"/>
            <a:ext cx="15313" cy="17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2"/>
            <a:endCxn id="28" idx="0"/>
          </p:cNvCxnSpPr>
          <p:nvPr/>
        </p:nvCxnSpPr>
        <p:spPr>
          <a:xfrm>
            <a:off x="4967755" y="1882851"/>
            <a:ext cx="3237" cy="216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2"/>
            <a:endCxn id="29" idx="0"/>
          </p:cNvCxnSpPr>
          <p:nvPr/>
        </p:nvCxnSpPr>
        <p:spPr>
          <a:xfrm flipH="1">
            <a:off x="4932185" y="2564904"/>
            <a:ext cx="38807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9" idx="2"/>
            <a:endCxn id="30" idx="0"/>
          </p:cNvCxnSpPr>
          <p:nvPr/>
        </p:nvCxnSpPr>
        <p:spPr>
          <a:xfrm>
            <a:off x="4932185" y="3212976"/>
            <a:ext cx="13466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2"/>
            <a:endCxn id="34" idx="0"/>
          </p:cNvCxnSpPr>
          <p:nvPr/>
        </p:nvCxnSpPr>
        <p:spPr>
          <a:xfrm flipH="1">
            <a:off x="4932185" y="3894213"/>
            <a:ext cx="13466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2"/>
            <a:endCxn id="27" idx="0"/>
          </p:cNvCxnSpPr>
          <p:nvPr/>
        </p:nvCxnSpPr>
        <p:spPr>
          <a:xfrm flipH="1">
            <a:off x="4924652" y="4725144"/>
            <a:ext cx="7533" cy="3025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4" idx="1"/>
            <a:endCxn id="29" idx="1"/>
          </p:cNvCxnSpPr>
          <p:nvPr/>
        </p:nvCxnSpPr>
        <p:spPr>
          <a:xfrm rot="10800000" flipH="1">
            <a:off x="3707904" y="2980370"/>
            <a:ext cx="144016" cy="1420738"/>
          </a:xfrm>
          <a:prstGeom prst="bentConnector3">
            <a:avLst>
              <a:gd name="adj1" fmla="val -15873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2997" y="1281255"/>
            <a:ext cx="32640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 </a:t>
            </a:r>
            <a:r>
              <a:rPr lang="en-US" dirty="0" err="1"/>
              <a:t>grafike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m=4 </a:t>
            </a:r>
            <a:r>
              <a:rPr lang="en-US" dirty="0" err="1"/>
              <a:t>dhe</a:t>
            </a:r>
            <a:r>
              <a:rPr lang="en-US" dirty="0"/>
              <a:t> x=6</a:t>
            </a:r>
          </a:p>
          <a:p>
            <a:r>
              <a:rPr lang="en-US" dirty="0"/>
              <a:t>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jetë</a:t>
            </a:r>
            <a:r>
              <a:rPr lang="en-US" dirty="0"/>
              <a:t> y=182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692838" y="5027728"/>
                <a:ext cx="2463627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838" y="5027728"/>
                <a:ext cx="2463627" cy="46521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DB80829-F6E1-3D66-153A-258C6ACDF7FE}"/>
              </a:ext>
            </a:extLst>
          </p:cNvPr>
          <p:cNvCxnSpPr>
            <a:stCxn id="27" idx="2"/>
            <a:endCxn id="40" idx="0"/>
          </p:cNvCxnSpPr>
          <p:nvPr/>
        </p:nvCxnSpPr>
        <p:spPr>
          <a:xfrm flipH="1">
            <a:off x="4896036" y="5492941"/>
            <a:ext cx="28616" cy="130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295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048000"/>
            <a:ext cx="26132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Pyetje</a:t>
            </a:r>
            <a:endParaRPr lang="en-US" sz="6600" b="1" cap="none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0790" y="1143000"/>
            <a:ext cx="105621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err="1"/>
              <a:t>Shpesh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nevojitet</a:t>
            </a:r>
            <a:r>
              <a:rPr lang="en-US" sz="2400" dirty="0"/>
              <a:t> </a:t>
            </a:r>
            <a:r>
              <a:rPr lang="en-US" sz="2400" dirty="0" err="1"/>
              <a:t>llogaritja</a:t>
            </a:r>
            <a:r>
              <a:rPr lang="en-US" sz="2400" dirty="0"/>
              <a:t> e </a:t>
            </a:r>
            <a:r>
              <a:rPr lang="en-US" sz="2400" dirty="0" err="1"/>
              <a:t>shumës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anëtarëve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vargjeve</a:t>
            </a:r>
            <a:r>
              <a:rPr lang="en-US" sz="2400" dirty="0"/>
              <a:t> me </a:t>
            </a:r>
            <a:r>
              <a:rPr lang="en-US" sz="2400" dirty="0" err="1"/>
              <a:t>numra</a:t>
            </a:r>
            <a:endParaRPr lang="en-US" sz="2400" dirty="0"/>
          </a:p>
          <a:p>
            <a:pPr lvl="1"/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matematikë</a:t>
            </a:r>
            <a:r>
              <a:rPr lang="en-US" sz="2000" dirty="0"/>
              <a:t> </a:t>
            </a:r>
            <a:r>
              <a:rPr lang="en-US" sz="2000" dirty="0" err="1"/>
              <a:t>problemi</a:t>
            </a:r>
            <a:r>
              <a:rPr lang="en-US" sz="2000" dirty="0"/>
              <a:t> </a:t>
            </a:r>
            <a:r>
              <a:rPr lang="en-US" sz="2000" dirty="0" err="1"/>
              <a:t>zgjidhet</a:t>
            </a:r>
            <a:r>
              <a:rPr lang="en-US" sz="2000" dirty="0"/>
              <a:t> duke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mbledhur</a:t>
            </a:r>
            <a:r>
              <a:rPr lang="en-US" sz="2000" dirty="0"/>
              <a:t> </a:t>
            </a:r>
            <a:r>
              <a:rPr lang="en-US" sz="2000" dirty="0" err="1"/>
              <a:t>një</a:t>
            </a:r>
            <a:r>
              <a:rPr lang="en-US" sz="2000" dirty="0"/>
              <a:t> 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një</a:t>
            </a:r>
            <a:r>
              <a:rPr lang="en-US" sz="2000" dirty="0"/>
              <a:t> </a:t>
            </a:r>
            <a:r>
              <a:rPr lang="en-US" sz="2000" dirty="0" err="1"/>
              <a:t>anëtarët</a:t>
            </a:r>
            <a:endParaRPr lang="en-US" sz="2000" dirty="0"/>
          </a:p>
          <a:p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këtë</a:t>
            </a:r>
            <a:r>
              <a:rPr lang="en-US" sz="2400" dirty="0"/>
              <a:t> </a:t>
            </a:r>
            <a:r>
              <a:rPr lang="en-US" sz="2400" dirty="0" err="1"/>
              <a:t>qëllim</a:t>
            </a:r>
            <a:r>
              <a:rPr lang="en-US" sz="2400" dirty="0"/>
              <a:t> </a:t>
            </a:r>
            <a:r>
              <a:rPr lang="en-US" sz="2400" dirty="0" err="1"/>
              <a:t>përpilohen</a:t>
            </a:r>
            <a:r>
              <a:rPr lang="en-US" sz="2400" dirty="0"/>
              <a:t> </a:t>
            </a:r>
            <a:r>
              <a:rPr lang="en-US" sz="2400" dirty="0" err="1"/>
              <a:t>algoritmet</a:t>
            </a:r>
            <a:r>
              <a:rPr lang="en-US" sz="2400" dirty="0"/>
              <a:t> me </a:t>
            </a:r>
            <a:r>
              <a:rPr lang="en-US" sz="2400" dirty="0" err="1"/>
              <a:t>struktura</a:t>
            </a:r>
            <a:r>
              <a:rPr lang="en-US" sz="2400" dirty="0"/>
              <a:t> </a:t>
            </a:r>
            <a:r>
              <a:rPr lang="en-US" sz="2400" dirty="0" err="1"/>
              <a:t>ciklike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dirty="0" err="1"/>
              <a:t>Hyrje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0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 </a:t>
            </a:r>
            <a:r>
              <a:rPr lang="en-US" dirty="0" err="1"/>
              <a:t>shuma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zakonshme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llogariten</a:t>
            </a:r>
            <a:endParaRPr lang="en-US" dirty="0"/>
          </a:p>
          <a:p>
            <a:pPr lvl="1"/>
            <a:r>
              <a:rPr lang="en-US" dirty="0" err="1"/>
              <a:t>mbledhja</a:t>
            </a:r>
            <a:r>
              <a:rPr lang="en-US" dirty="0"/>
              <a:t> e </a:t>
            </a:r>
            <a:r>
              <a:rPr lang="en-US" dirty="0" err="1"/>
              <a:t>numrave</a:t>
            </a:r>
            <a:r>
              <a:rPr lang="en-US" dirty="0"/>
              <a:t> </a:t>
            </a:r>
            <a:r>
              <a:rPr lang="en-US" dirty="0" err="1"/>
              <a:t>natyrorë</a:t>
            </a:r>
            <a:endParaRPr lang="en-US" dirty="0"/>
          </a:p>
          <a:p>
            <a:pPr lvl="1"/>
            <a:r>
              <a:rPr lang="en-US" dirty="0" err="1"/>
              <a:t>mbledhja</a:t>
            </a:r>
            <a:r>
              <a:rPr lang="en-US" dirty="0"/>
              <a:t> e </a:t>
            </a:r>
            <a:r>
              <a:rPr lang="en-US" dirty="0" err="1"/>
              <a:t>katrorëve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kubeve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tyre</a:t>
            </a:r>
            <a:endParaRPr lang="en-US" dirty="0"/>
          </a:p>
          <a:p>
            <a:pPr lvl="1"/>
            <a:r>
              <a:rPr lang="en-US" dirty="0" err="1"/>
              <a:t>mbledhja</a:t>
            </a:r>
            <a:r>
              <a:rPr lang="en-US" dirty="0"/>
              <a:t> e </a:t>
            </a:r>
            <a:r>
              <a:rPr lang="en-US" dirty="0" err="1"/>
              <a:t>numrave</a:t>
            </a:r>
            <a:r>
              <a:rPr lang="en-US" dirty="0"/>
              <a:t> </a:t>
            </a:r>
            <a:r>
              <a:rPr lang="en-US" dirty="0" err="1"/>
              <a:t>natyrorë</a:t>
            </a:r>
            <a:r>
              <a:rPr lang="en-US" dirty="0"/>
              <a:t> </a:t>
            </a:r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etj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Shumat</a:t>
            </a:r>
            <a:r>
              <a:rPr lang="en-US" dirty="0"/>
              <a:t> e </a:t>
            </a:r>
            <a:r>
              <a:rPr lang="en-US" dirty="0" err="1"/>
              <a:t>zakonshme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20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/>
              <a:t>Llogaritja e </a:t>
            </a:r>
            <a:r>
              <a:rPr lang="en-US" dirty="0" err="1"/>
              <a:t>shumës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numrave</a:t>
            </a:r>
            <a:r>
              <a:rPr lang="en-US" dirty="0"/>
              <a:t> </a:t>
            </a:r>
            <a:r>
              <a:rPr lang="en-US" dirty="0" err="1"/>
              <a:t>natyrorë</a:t>
            </a:r>
            <a:r>
              <a:rPr lang="en-US" dirty="0"/>
              <a:t> </a:t>
            </a:r>
            <a:r>
              <a:rPr lang="en-US" dirty="0" err="1"/>
              <a:t>mes</a:t>
            </a:r>
            <a:r>
              <a:rPr lang="en-US" dirty="0"/>
              <a:t> </a:t>
            </a:r>
            <a:r>
              <a:rPr lang="en-US" dirty="0" err="1"/>
              <a:t>numrave</a:t>
            </a:r>
            <a:r>
              <a:rPr lang="en-US" dirty="0"/>
              <a:t> 3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b="1" dirty="0"/>
              <a:t>n</a:t>
            </a:r>
            <a:r>
              <a:rPr lang="en-US" dirty="0"/>
              <a:t>, </a:t>
            </a: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dhënë</a:t>
            </a:r>
            <a:r>
              <a:rPr lang="en-US" dirty="0"/>
              <a:t> </a:t>
            </a:r>
            <a:r>
              <a:rPr lang="en-US" dirty="0" err="1"/>
              <a:t>vlera</a:t>
            </a:r>
            <a:r>
              <a:rPr lang="en-US" dirty="0"/>
              <a:t> e </a:t>
            </a:r>
            <a:r>
              <a:rPr lang="en-US" dirty="0" err="1"/>
              <a:t>variablës</a:t>
            </a:r>
            <a:r>
              <a:rPr lang="en-US" dirty="0"/>
              <a:t> </a:t>
            </a:r>
            <a:r>
              <a:rPr lang="en-US" b="1" dirty="0"/>
              <a:t>n</a:t>
            </a:r>
          </a:p>
          <a:p>
            <a:endParaRPr lang="en-US" b="1" dirty="0"/>
          </a:p>
          <a:p>
            <a:pPr marL="109728" indent="0">
              <a:buNone/>
            </a:pPr>
            <a:r>
              <a:rPr lang="en-US" dirty="0" err="1"/>
              <a:t>Shuma</a:t>
            </a:r>
            <a:r>
              <a:rPr lang="en-US" dirty="0"/>
              <a:t> e </a:t>
            </a:r>
            <a:r>
              <a:rPr lang="en-US" dirty="0" err="1"/>
              <a:t>kërkuar</a:t>
            </a:r>
            <a:r>
              <a:rPr lang="en-US" dirty="0"/>
              <a:t> </a:t>
            </a:r>
            <a:r>
              <a:rPr lang="en-US" dirty="0" err="1"/>
              <a:t>llogaritet</a:t>
            </a:r>
            <a:r>
              <a:rPr lang="en-US" dirty="0"/>
              <a:t> duke e </a:t>
            </a:r>
            <a:r>
              <a:rPr lang="en-US" dirty="0" err="1"/>
              <a:t>shfrytëzuar</a:t>
            </a:r>
            <a:r>
              <a:rPr lang="en-US" dirty="0"/>
              <a:t> </a:t>
            </a:r>
            <a:r>
              <a:rPr lang="en-US" dirty="0" err="1"/>
              <a:t>shprehjen</a:t>
            </a:r>
            <a:r>
              <a:rPr lang="en-US" dirty="0"/>
              <a:t>:</a:t>
            </a:r>
          </a:p>
          <a:p>
            <a:pPr marL="109728" indent="0">
              <a:buNone/>
            </a:pPr>
            <a:r>
              <a:rPr lang="en-US" dirty="0"/>
              <a:t>s=3+4+...+n</a:t>
            </a:r>
          </a:p>
          <a:p>
            <a:pPr marL="109728" indent="0">
              <a:buNone/>
            </a:pP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matematikë</a:t>
            </a:r>
            <a:r>
              <a:rPr lang="en-US" dirty="0"/>
              <a:t> </a:t>
            </a:r>
            <a:r>
              <a:rPr lang="en-US" dirty="0" err="1"/>
              <a:t>shkurtimisht</a:t>
            </a:r>
            <a:r>
              <a:rPr lang="en-US" dirty="0"/>
              <a:t> </a:t>
            </a:r>
            <a:r>
              <a:rPr lang="en-US" dirty="0" err="1"/>
              <a:t>shënohet</a:t>
            </a:r>
            <a:r>
              <a:rPr lang="en-US" dirty="0"/>
              <a:t> </a:t>
            </a:r>
            <a:r>
              <a:rPr lang="en-US" dirty="0" err="1"/>
              <a:t>kështu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Shembull</a:t>
            </a:r>
            <a:r>
              <a:rPr lang="en-US" dirty="0"/>
              <a:t>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67744" y="5013176"/>
                <a:ext cx="1599284" cy="1268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=3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013176"/>
                <a:ext cx="1599284" cy="126855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659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1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39952" y="105740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6" name="Flowchart: Manual Operation 5"/>
          <p:cNvSpPr/>
          <p:nvPr/>
        </p:nvSpPr>
        <p:spPr>
          <a:xfrm>
            <a:off x="4190980" y="781934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968044" y="570953"/>
            <a:ext cx="15024" cy="2109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61111" y="1046197"/>
            <a:ext cx="3903684" cy="32403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2838" y="4043683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97126" y="4699883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211671" y="2747763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2747763"/>
                <a:ext cx="1512168" cy="4652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Diamond 33"/>
              <p:cNvSpPr/>
              <p:nvPr/>
            </p:nvSpPr>
            <p:spPr>
              <a:xfrm>
                <a:off x="4211671" y="4077072"/>
                <a:ext cx="1512168" cy="648072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Diamond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4077072"/>
                <a:ext cx="1512168" cy="648072"/>
              </a:xfrm>
              <a:prstGeom prst="diamond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38"/>
          <p:cNvSpPr/>
          <p:nvPr/>
        </p:nvSpPr>
        <p:spPr>
          <a:xfrm>
            <a:off x="4139952" y="5738395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40" name="Trapezoid 39"/>
          <p:cNvSpPr/>
          <p:nvPr/>
        </p:nvSpPr>
        <p:spPr>
          <a:xfrm>
            <a:off x="4139952" y="5013176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cxnSp>
        <p:nvCxnSpPr>
          <p:cNvPr id="42" name="Straight Arrow Connector 41"/>
          <p:cNvCxnSpPr>
            <a:stCxn id="40" idx="2"/>
            <a:endCxn id="39" idx="0"/>
          </p:cNvCxnSpPr>
          <p:nvPr/>
        </p:nvCxnSpPr>
        <p:spPr>
          <a:xfrm>
            <a:off x="4968044" y="5478389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2"/>
            <a:endCxn id="26" idx="0"/>
          </p:cNvCxnSpPr>
          <p:nvPr/>
        </p:nvCxnSpPr>
        <p:spPr>
          <a:xfrm flipH="1">
            <a:off x="4967755" y="1247147"/>
            <a:ext cx="15313" cy="17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2"/>
            <a:endCxn id="28" idx="0"/>
          </p:cNvCxnSpPr>
          <p:nvPr/>
        </p:nvCxnSpPr>
        <p:spPr>
          <a:xfrm>
            <a:off x="4967755" y="1882851"/>
            <a:ext cx="3237" cy="216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2"/>
            <a:endCxn id="29" idx="0"/>
          </p:cNvCxnSpPr>
          <p:nvPr/>
        </p:nvCxnSpPr>
        <p:spPr>
          <a:xfrm flipH="1">
            <a:off x="4967755" y="2564904"/>
            <a:ext cx="3237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9" idx="2"/>
            <a:endCxn id="30" idx="0"/>
          </p:cNvCxnSpPr>
          <p:nvPr/>
        </p:nvCxnSpPr>
        <p:spPr>
          <a:xfrm flipH="1">
            <a:off x="4945651" y="3212976"/>
            <a:ext cx="2210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2"/>
            <a:endCxn id="34" idx="0"/>
          </p:cNvCxnSpPr>
          <p:nvPr/>
        </p:nvCxnSpPr>
        <p:spPr>
          <a:xfrm>
            <a:off x="4945651" y="3894213"/>
            <a:ext cx="22104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2"/>
            <a:endCxn id="40" idx="0"/>
          </p:cNvCxnSpPr>
          <p:nvPr/>
        </p:nvCxnSpPr>
        <p:spPr>
          <a:xfrm>
            <a:off x="4967755" y="4725144"/>
            <a:ext cx="289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4" idx="1"/>
            <a:endCxn id="29" idx="1"/>
          </p:cNvCxnSpPr>
          <p:nvPr/>
        </p:nvCxnSpPr>
        <p:spPr>
          <a:xfrm rot="10800000">
            <a:off x="4211671" y="2980370"/>
            <a:ext cx="12700" cy="1420738"/>
          </a:xfrm>
          <a:prstGeom prst="bentConnector3">
            <a:avLst>
              <a:gd name="adj1" fmla="val 564657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2997" y="1281255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 </a:t>
            </a:r>
            <a:r>
              <a:rPr lang="en-US" dirty="0" err="1"/>
              <a:t>grafike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86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1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39952" y="105740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6" name="Flowchart: Manual Operation 5"/>
          <p:cNvSpPr/>
          <p:nvPr/>
        </p:nvSpPr>
        <p:spPr>
          <a:xfrm>
            <a:off x="4190980" y="781934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968044" y="570953"/>
            <a:ext cx="15024" cy="2109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61111" y="1046197"/>
            <a:ext cx="3903684" cy="32403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2838" y="4043683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97126" y="4699883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211671" y="2747763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2747763"/>
                <a:ext cx="1512168" cy="4652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Diamond 33"/>
              <p:cNvSpPr/>
              <p:nvPr/>
            </p:nvSpPr>
            <p:spPr>
              <a:xfrm>
                <a:off x="4211671" y="4077072"/>
                <a:ext cx="1512168" cy="648072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Diamond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4077072"/>
                <a:ext cx="1512168" cy="648072"/>
              </a:xfrm>
              <a:prstGeom prst="diamond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38"/>
          <p:cNvSpPr/>
          <p:nvPr/>
        </p:nvSpPr>
        <p:spPr>
          <a:xfrm>
            <a:off x="4139952" y="5738395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40" name="Trapezoid 39"/>
          <p:cNvSpPr/>
          <p:nvPr/>
        </p:nvSpPr>
        <p:spPr>
          <a:xfrm>
            <a:off x="4139952" y="5013176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cxnSp>
        <p:nvCxnSpPr>
          <p:cNvPr id="42" name="Straight Arrow Connector 41"/>
          <p:cNvCxnSpPr>
            <a:stCxn id="40" idx="2"/>
            <a:endCxn id="39" idx="0"/>
          </p:cNvCxnSpPr>
          <p:nvPr/>
        </p:nvCxnSpPr>
        <p:spPr>
          <a:xfrm>
            <a:off x="4968044" y="5478389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2"/>
            <a:endCxn id="26" idx="0"/>
          </p:cNvCxnSpPr>
          <p:nvPr/>
        </p:nvCxnSpPr>
        <p:spPr>
          <a:xfrm flipH="1">
            <a:off x="4967755" y="1247147"/>
            <a:ext cx="15313" cy="17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2"/>
            <a:endCxn id="28" idx="0"/>
          </p:cNvCxnSpPr>
          <p:nvPr/>
        </p:nvCxnSpPr>
        <p:spPr>
          <a:xfrm>
            <a:off x="4967755" y="1882851"/>
            <a:ext cx="3237" cy="216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2"/>
            <a:endCxn id="29" idx="0"/>
          </p:cNvCxnSpPr>
          <p:nvPr/>
        </p:nvCxnSpPr>
        <p:spPr>
          <a:xfrm flipH="1">
            <a:off x="4967755" y="2564904"/>
            <a:ext cx="3237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9" idx="2"/>
            <a:endCxn id="30" idx="0"/>
          </p:cNvCxnSpPr>
          <p:nvPr/>
        </p:nvCxnSpPr>
        <p:spPr>
          <a:xfrm flipH="1">
            <a:off x="4945651" y="3212976"/>
            <a:ext cx="2210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2"/>
            <a:endCxn id="34" idx="0"/>
          </p:cNvCxnSpPr>
          <p:nvPr/>
        </p:nvCxnSpPr>
        <p:spPr>
          <a:xfrm>
            <a:off x="4945651" y="3894213"/>
            <a:ext cx="22104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2"/>
            <a:endCxn id="40" idx="0"/>
          </p:cNvCxnSpPr>
          <p:nvPr/>
        </p:nvCxnSpPr>
        <p:spPr>
          <a:xfrm>
            <a:off x="4967755" y="4725144"/>
            <a:ext cx="289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4" idx="1"/>
            <a:endCxn id="29" idx="1"/>
          </p:cNvCxnSpPr>
          <p:nvPr/>
        </p:nvCxnSpPr>
        <p:spPr>
          <a:xfrm rot="10800000">
            <a:off x="4211671" y="2980370"/>
            <a:ext cx="12700" cy="1420738"/>
          </a:xfrm>
          <a:prstGeom prst="bentConnector3">
            <a:avLst>
              <a:gd name="adj1" fmla="val 564657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2997" y="1281255"/>
            <a:ext cx="28761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Rruga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n=5</a:t>
            </a:r>
          </a:p>
          <a:p>
            <a:endParaRPr lang="en-US" dirty="0"/>
          </a:p>
          <a:p>
            <a:r>
              <a:rPr lang="en-US" dirty="0" err="1"/>
              <a:t>Për</a:t>
            </a:r>
            <a:r>
              <a:rPr lang="en-US" dirty="0"/>
              <a:t> n=5</a:t>
            </a:r>
          </a:p>
          <a:p>
            <a:r>
              <a:rPr lang="en-US" dirty="0" err="1"/>
              <a:t>shuma</a:t>
            </a:r>
            <a:r>
              <a:rPr lang="en-US" dirty="0"/>
              <a:t> do </a:t>
            </a:r>
            <a:r>
              <a:rPr lang="en-US" dirty="0" err="1"/>
              <a:t>t'i</a:t>
            </a:r>
            <a:r>
              <a:rPr lang="en-US" dirty="0"/>
              <a:t> </a:t>
            </a:r>
            <a:r>
              <a:rPr lang="en-US" dirty="0" err="1"/>
              <a:t>merr</a:t>
            </a:r>
            <a:r>
              <a:rPr lang="en-US" dirty="0"/>
              <a:t> </a:t>
            </a:r>
            <a:r>
              <a:rPr lang="en-US" dirty="0" err="1"/>
              <a:t>vlerat</a:t>
            </a:r>
            <a:endParaRPr lang="en-US" dirty="0"/>
          </a:p>
          <a:p>
            <a:r>
              <a:rPr lang="en-US" dirty="0"/>
              <a:t>s=0+3+4+5=12</a:t>
            </a:r>
          </a:p>
          <a:p>
            <a:r>
              <a:rPr lang="en-US" dirty="0" err="1"/>
              <a:t>Në</a:t>
            </a:r>
            <a:r>
              <a:rPr lang="en-US" dirty="0"/>
              <a:t> fund </a:t>
            </a:r>
            <a:r>
              <a:rPr lang="en-US" dirty="0" err="1"/>
              <a:t>shtypet</a:t>
            </a:r>
            <a:r>
              <a:rPr lang="en-US" dirty="0"/>
              <a:t> 12</a:t>
            </a:r>
          </a:p>
        </p:txBody>
      </p:sp>
      <p:sp>
        <p:nvSpPr>
          <p:cNvPr id="3" name="Freeform 2"/>
          <p:cNvSpPr/>
          <p:nvPr/>
        </p:nvSpPr>
        <p:spPr>
          <a:xfrm>
            <a:off x="2893512" y="576197"/>
            <a:ext cx="2116899" cy="5148198"/>
          </a:xfrm>
          <a:custGeom>
            <a:avLst/>
            <a:gdLst>
              <a:gd name="connsiteX0" fmla="*/ 2066795 w 2116899"/>
              <a:gd name="connsiteY0" fmla="*/ 0 h 5148198"/>
              <a:gd name="connsiteX1" fmla="*/ 2054269 w 2116899"/>
              <a:gd name="connsiteY1" fmla="*/ 3832965 h 5148198"/>
              <a:gd name="connsiteX2" fmla="*/ 0 w 2116899"/>
              <a:gd name="connsiteY2" fmla="*/ 3807913 h 5148198"/>
              <a:gd name="connsiteX3" fmla="*/ 25052 w 2116899"/>
              <a:gd name="connsiteY3" fmla="*/ 2129425 h 5148198"/>
              <a:gd name="connsiteX4" fmla="*/ 1966587 w 2116899"/>
              <a:gd name="connsiteY4" fmla="*/ 2079321 h 5148198"/>
              <a:gd name="connsiteX5" fmla="*/ 1966587 w 2116899"/>
              <a:gd name="connsiteY5" fmla="*/ 3670126 h 5148198"/>
              <a:gd name="connsiteX6" fmla="*/ 187891 w 2116899"/>
              <a:gd name="connsiteY6" fmla="*/ 3645074 h 5148198"/>
              <a:gd name="connsiteX7" fmla="*/ 250521 w 2116899"/>
              <a:gd name="connsiteY7" fmla="*/ 2304789 h 5148198"/>
              <a:gd name="connsiteX8" fmla="*/ 1841326 w 2116899"/>
              <a:gd name="connsiteY8" fmla="*/ 2267211 h 5148198"/>
              <a:gd name="connsiteX9" fmla="*/ 1866378 w 2116899"/>
              <a:gd name="connsiteY9" fmla="*/ 4008329 h 5148198"/>
              <a:gd name="connsiteX10" fmla="*/ 2116899 w 2116899"/>
              <a:gd name="connsiteY10" fmla="*/ 4008329 h 5148198"/>
              <a:gd name="connsiteX11" fmla="*/ 2091847 w 2116899"/>
              <a:gd name="connsiteY11" fmla="*/ 5148198 h 5148198"/>
              <a:gd name="connsiteX12" fmla="*/ 2091847 w 2116899"/>
              <a:gd name="connsiteY12" fmla="*/ 5123145 h 514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6899" h="5148198">
                <a:moveTo>
                  <a:pt x="2066795" y="0"/>
                </a:moveTo>
                <a:cubicBezTo>
                  <a:pt x="2062620" y="1277655"/>
                  <a:pt x="2058444" y="2555310"/>
                  <a:pt x="2054269" y="3832965"/>
                </a:cubicBezTo>
                <a:lnTo>
                  <a:pt x="0" y="3807913"/>
                </a:lnTo>
                <a:lnTo>
                  <a:pt x="25052" y="2129425"/>
                </a:lnTo>
                <a:lnTo>
                  <a:pt x="1966587" y="2079321"/>
                </a:lnTo>
                <a:lnTo>
                  <a:pt x="1966587" y="3670126"/>
                </a:lnTo>
                <a:lnTo>
                  <a:pt x="187891" y="3645074"/>
                </a:lnTo>
                <a:lnTo>
                  <a:pt x="250521" y="2304789"/>
                </a:lnTo>
                <a:lnTo>
                  <a:pt x="1841326" y="2267211"/>
                </a:lnTo>
                <a:lnTo>
                  <a:pt x="1866378" y="4008329"/>
                </a:lnTo>
                <a:lnTo>
                  <a:pt x="2116899" y="4008329"/>
                </a:lnTo>
                <a:lnTo>
                  <a:pt x="2091847" y="5148198"/>
                </a:lnTo>
                <a:lnTo>
                  <a:pt x="2091847" y="5123145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2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229600" cy="4525963"/>
              </a:xfrm>
            </p:spPr>
            <p:txBody>
              <a:bodyPr/>
              <a:lstStyle/>
              <a:p>
                <a:r>
                  <a:rPr lang="en-US" dirty="0"/>
                  <a:t>Llogaritja e </a:t>
                </a:r>
                <a:r>
                  <a:rPr lang="en-US" dirty="0" err="1"/>
                  <a:t>shumës</a:t>
                </a:r>
                <a:r>
                  <a:rPr lang="en-US" dirty="0"/>
                  <a:t> </a:t>
                </a:r>
                <a:r>
                  <a:rPr lang="en-US" dirty="0" err="1"/>
                  <a:t>së</a:t>
                </a:r>
                <a:r>
                  <a:rPr lang="en-US" dirty="0"/>
                  <a:t> </a:t>
                </a:r>
                <a:r>
                  <a:rPr lang="en-US" dirty="0" err="1"/>
                  <a:t>kubeve</a:t>
                </a:r>
                <a:r>
                  <a:rPr lang="en-US" dirty="0"/>
                  <a:t> </a:t>
                </a:r>
                <a:r>
                  <a:rPr lang="en-US" dirty="0" err="1"/>
                  <a:t>të</a:t>
                </a:r>
                <a:r>
                  <a:rPr lang="en-US" dirty="0"/>
                  <a:t> </a:t>
                </a:r>
                <a:r>
                  <a:rPr lang="en-US" dirty="0" err="1"/>
                  <a:t>numrave</a:t>
                </a:r>
                <a:r>
                  <a:rPr lang="en-US" dirty="0"/>
                  <a:t> </a:t>
                </a:r>
                <a:r>
                  <a:rPr lang="en-US" dirty="0" err="1"/>
                  <a:t>natyrorë</a:t>
                </a:r>
                <a:r>
                  <a:rPr lang="en-US" dirty="0"/>
                  <a:t> </a:t>
                </a:r>
                <a:r>
                  <a:rPr lang="en-US" dirty="0" err="1"/>
                  <a:t>çift</a:t>
                </a:r>
                <a:r>
                  <a:rPr lang="en-US" dirty="0"/>
                  <a:t> </a:t>
                </a:r>
                <a:r>
                  <a:rPr lang="en-US" dirty="0" err="1"/>
                  <a:t>mes</a:t>
                </a:r>
                <a:r>
                  <a:rPr lang="en-US" dirty="0"/>
                  <a:t> 2 </a:t>
                </a:r>
                <a:r>
                  <a:rPr lang="en-US" dirty="0" err="1"/>
                  <a:t>dhe</a:t>
                </a:r>
                <a:r>
                  <a:rPr lang="en-US" dirty="0"/>
                  <a:t> </a:t>
                </a:r>
                <a:r>
                  <a:rPr lang="en-US" b="1" dirty="0"/>
                  <a:t>n</a:t>
                </a:r>
                <a:r>
                  <a:rPr lang="en-US" dirty="0"/>
                  <a:t>, </a:t>
                </a:r>
                <a:r>
                  <a:rPr lang="en-US" dirty="0" err="1"/>
                  <a:t>nëse</a:t>
                </a:r>
                <a:r>
                  <a:rPr lang="en-US" dirty="0"/>
                  <a:t> </a:t>
                </a:r>
                <a:r>
                  <a:rPr lang="en-US" dirty="0" err="1"/>
                  <a:t>është</a:t>
                </a:r>
                <a:r>
                  <a:rPr lang="en-US" dirty="0"/>
                  <a:t> </a:t>
                </a:r>
                <a:r>
                  <a:rPr lang="en-US" dirty="0" err="1"/>
                  <a:t>dhënë</a:t>
                </a:r>
                <a:r>
                  <a:rPr lang="en-US" dirty="0"/>
                  <a:t> </a:t>
                </a:r>
                <a:r>
                  <a:rPr lang="en-US" dirty="0" err="1"/>
                  <a:t>vlera</a:t>
                </a:r>
                <a:r>
                  <a:rPr lang="en-US" dirty="0"/>
                  <a:t> e </a:t>
                </a:r>
                <a:r>
                  <a:rPr lang="en-US" dirty="0" err="1"/>
                  <a:t>variablës</a:t>
                </a:r>
                <a:r>
                  <a:rPr lang="en-US" dirty="0"/>
                  <a:t> </a:t>
                </a:r>
                <a:r>
                  <a:rPr lang="en-US" b="1" dirty="0"/>
                  <a:t>n.</a:t>
                </a:r>
              </a:p>
              <a:p>
                <a:endParaRPr lang="en-US" b="1" dirty="0"/>
              </a:p>
              <a:p>
                <a:pPr marL="109728" indent="0">
                  <a:buNone/>
                </a:pPr>
                <a:r>
                  <a:rPr lang="en-US" dirty="0" err="1"/>
                  <a:t>Në</a:t>
                </a:r>
                <a:r>
                  <a:rPr lang="en-US" dirty="0"/>
                  <a:t> </a:t>
                </a:r>
                <a:r>
                  <a:rPr lang="en-US" dirty="0" err="1"/>
                  <a:t>matematikë</a:t>
                </a:r>
                <a:r>
                  <a:rPr lang="en-US" dirty="0"/>
                  <a:t> </a:t>
                </a:r>
                <a:r>
                  <a:rPr lang="en-US" dirty="0" err="1"/>
                  <a:t>shuma</a:t>
                </a:r>
                <a:r>
                  <a:rPr lang="en-US" dirty="0"/>
                  <a:t> e </a:t>
                </a:r>
                <a:r>
                  <a:rPr lang="en-US" dirty="0" err="1"/>
                  <a:t>kërkuar</a:t>
                </a:r>
                <a:r>
                  <a:rPr lang="en-US" dirty="0"/>
                  <a:t> </a:t>
                </a:r>
                <a:r>
                  <a:rPr lang="en-US" dirty="0" err="1"/>
                  <a:t>llogaritet</a:t>
                </a:r>
                <a:r>
                  <a:rPr lang="en-US" dirty="0"/>
                  <a:t> me </a:t>
                </a:r>
                <a:r>
                  <a:rPr lang="en-US" dirty="0" err="1"/>
                  <a:t>shprehjen</a:t>
                </a:r>
                <a:r>
                  <a:rPr lang="en-US" dirty="0"/>
                  <a:t>: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...</a:t>
                </a:r>
              </a:p>
              <a:p>
                <a:pPr marL="109728" indent="0">
                  <a:buNone/>
                </a:pPr>
                <a:r>
                  <a:rPr lang="en-US" dirty="0" err="1"/>
                  <a:t>Në</a:t>
                </a:r>
                <a:r>
                  <a:rPr lang="en-US" dirty="0"/>
                  <a:t> </a:t>
                </a:r>
                <a:r>
                  <a:rPr lang="en-US" dirty="0" err="1"/>
                  <a:t>matematikë</a:t>
                </a:r>
                <a:r>
                  <a:rPr lang="en-US" dirty="0"/>
                  <a:t> </a:t>
                </a:r>
                <a:r>
                  <a:rPr lang="en-US" dirty="0" err="1"/>
                  <a:t>shkurtimisht</a:t>
                </a:r>
                <a:r>
                  <a:rPr lang="en-US" dirty="0"/>
                  <a:t> </a:t>
                </a:r>
                <a:r>
                  <a:rPr lang="en-US" dirty="0" err="1"/>
                  <a:t>shënohet</a:t>
                </a:r>
                <a:r>
                  <a:rPr lang="en-US" dirty="0"/>
                  <a:t> </a:t>
                </a:r>
                <a:r>
                  <a:rPr lang="en-US" dirty="0" err="1"/>
                  <a:t>kështu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229600" cy="4525963"/>
              </a:xfrm>
              <a:blipFill rotWithShape="0">
                <a:blip r:embed="rId2"/>
                <a:stretch>
                  <a:fillRect l="-74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Shembull</a:t>
            </a:r>
            <a:r>
              <a:rPr lang="en-US" dirty="0"/>
              <a:t>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67744" y="5013176"/>
                <a:ext cx="2001766" cy="1581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(ç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𝑖𝑓𝑡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013176"/>
                <a:ext cx="2001766" cy="15816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9477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2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39952" y="105740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6" name="Flowchart: Manual Operation 5"/>
          <p:cNvSpPr/>
          <p:nvPr/>
        </p:nvSpPr>
        <p:spPr>
          <a:xfrm>
            <a:off x="4190980" y="781934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968044" y="570953"/>
            <a:ext cx="15024" cy="2109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61111" y="1046197"/>
            <a:ext cx="3903684" cy="32403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2838" y="4043683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97126" y="4699883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211671" y="2747763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2747763"/>
                <a:ext cx="1512168" cy="4652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Diamond 33"/>
              <p:cNvSpPr/>
              <p:nvPr/>
            </p:nvSpPr>
            <p:spPr>
              <a:xfrm>
                <a:off x="4211671" y="4077072"/>
                <a:ext cx="1512168" cy="648072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Diamond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4077072"/>
                <a:ext cx="1512168" cy="648072"/>
              </a:xfrm>
              <a:prstGeom prst="diamond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38"/>
          <p:cNvSpPr/>
          <p:nvPr/>
        </p:nvSpPr>
        <p:spPr>
          <a:xfrm>
            <a:off x="4139952" y="5738395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40" name="Trapezoid 39"/>
          <p:cNvSpPr/>
          <p:nvPr/>
        </p:nvSpPr>
        <p:spPr>
          <a:xfrm>
            <a:off x="4139952" y="5013176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cxnSp>
        <p:nvCxnSpPr>
          <p:cNvPr id="42" name="Straight Arrow Connector 41"/>
          <p:cNvCxnSpPr>
            <a:stCxn id="40" idx="2"/>
            <a:endCxn id="39" idx="0"/>
          </p:cNvCxnSpPr>
          <p:nvPr/>
        </p:nvCxnSpPr>
        <p:spPr>
          <a:xfrm>
            <a:off x="4968044" y="5478389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2"/>
            <a:endCxn id="26" idx="0"/>
          </p:cNvCxnSpPr>
          <p:nvPr/>
        </p:nvCxnSpPr>
        <p:spPr>
          <a:xfrm flipH="1">
            <a:off x="4967755" y="1247147"/>
            <a:ext cx="15313" cy="17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2"/>
            <a:endCxn id="28" idx="0"/>
          </p:cNvCxnSpPr>
          <p:nvPr/>
        </p:nvCxnSpPr>
        <p:spPr>
          <a:xfrm>
            <a:off x="4967755" y="1882851"/>
            <a:ext cx="3237" cy="216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2"/>
            <a:endCxn id="29" idx="0"/>
          </p:cNvCxnSpPr>
          <p:nvPr/>
        </p:nvCxnSpPr>
        <p:spPr>
          <a:xfrm flipH="1">
            <a:off x="4967755" y="2564904"/>
            <a:ext cx="3237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9" idx="2"/>
            <a:endCxn id="30" idx="0"/>
          </p:cNvCxnSpPr>
          <p:nvPr/>
        </p:nvCxnSpPr>
        <p:spPr>
          <a:xfrm flipH="1">
            <a:off x="4945651" y="3212976"/>
            <a:ext cx="2210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2"/>
            <a:endCxn id="34" idx="0"/>
          </p:cNvCxnSpPr>
          <p:nvPr/>
        </p:nvCxnSpPr>
        <p:spPr>
          <a:xfrm>
            <a:off x="4945651" y="3894213"/>
            <a:ext cx="22104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2"/>
            <a:endCxn id="40" idx="0"/>
          </p:cNvCxnSpPr>
          <p:nvPr/>
        </p:nvCxnSpPr>
        <p:spPr>
          <a:xfrm>
            <a:off x="4967755" y="4725144"/>
            <a:ext cx="289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4" idx="1"/>
            <a:endCxn id="29" idx="1"/>
          </p:cNvCxnSpPr>
          <p:nvPr/>
        </p:nvCxnSpPr>
        <p:spPr>
          <a:xfrm rot="10800000">
            <a:off x="4211671" y="2980370"/>
            <a:ext cx="12700" cy="1420738"/>
          </a:xfrm>
          <a:prstGeom prst="bentConnector3">
            <a:avLst>
              <a:gd name="adj1" fmla="val 564657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2997" y="1281255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 </a:t>
            </a:r>
            <a:r>
              <a:rPr lang="en-US" dirty="0" err="1"/>
              <a:t>grafike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91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2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39952" y="105740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6" name="Flowchart: Manual Operation 5"/>
          <p:cNvSpPr/>
          <p:nvPr/>
        </p:nvSpPr>
        <p:spPr>
          <a:xfrm>
            <a:off x="4190980" y="781934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968044" y="570953"/>
            <a:ext cx="15024" cy="2109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61111" y="1046197"/>
            <a:ext cx="3903684" cy="32403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2838" y="4043683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97126" y="4699883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211671" y="2747763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2747763"/>
                <a:ext cx="1512168" cy="4652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Diamond 33"/>
              <p:cNvSpPr/>
              <p:nvPr/>
            </p:nvSpPr>
            <p:spPr>
              <a:xfrm>
                <a:off x="4211671" y="4077072"/>
                <a:ext cx="1512168" cy="648072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Diamond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4077072"/>
                <a:ext cx="1512168" cy="648072"/>
              </a:xfrm>
              <a:prstGeom prst="diamond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38"/>
          <p:cNvSpPr/>
          <p:nvPr/>
        </p:nvSpPr>
        <p:spPr>
          <a:xfrm>
            <a:off x="4139952" y="5738395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40" name="Trapezoid 39"/>
          <p:cNvSpPr/>
          <p:nvPr/>
        </p:nvSpPr>
        <p:spPr>
          <a:xfrm>
            <a:off x="4139952" y="5013176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cxnSp>
        <p:nvCxnSpPr>
          <p:cNvPr id="42" name="Straight Arrow Connector 41"/>
          <p:cNvCxnSpPr>
            <a:stCxn id="40" idx="2"/>
            <a:endCxn id="39" idx="0"/>
          </p:cNvCxnSpPr>
          <p:nvPr/>
        </p:nvCxnSpPr>
        <p:spPr>
          <a:xfrm>
            <a:off x="4968044" y="5478389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2"/>
            <a:endCxn id="26" idx="0"/>
          </p:cNvCxnSpPr>
          <p:nvPr/>
        </p:nvCxnSpPr>
        <p:spPr>
          <a:xfrm flipH="1">
            <a:off x="4967755" y="1247147"/>
            <a:ext cx="15313" cy="17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2"/>
            <a:endCxn id="28" idx="0"/>
          </p:cNvCxnSpPr>
          <p:nvPr/>
        </p:nvCxnSpPr>
        <p:spPr>
          <a:xfrm>
            <a:off x="4967755" y="1882851"/>
            <a:ext cx="3237" cy="216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2"/>
            <a:endCxn id="29" idx="0"/>
          </p:cNvCxnSpPr>
          <p:nvPr/>
        </p:nvCxnSpPr>
        <p:spPr>
          <a:xfrm flipH="1">
            <a:off x="4967755" y="2564904"/>
            <a:ext cx="3237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9" idx="2"/>
            <a:endCxn id="30" idx="0"/>
          </p:cNvCxnSpPr>
          <p:nvPr/>
        </p:nvCxnSpPr>
        <p:spPr>
          <a:xfrm flipH="1">
            <a:off x="4945651" y="3212976"/>
            <a:ext cx="2210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2"/>
            <a:endCxn id="34" idx="0"/>
          </p:cNvCxnSpPr>
          <p:nvPr/>
        </p:nvCxnSpPr>
        <p:spPr>
          <a:xfrm>
            <a:off x="4945651" y="3894213"/>
            <a:ext cx="22104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2"/>
            <a:endCxn id="40" idx="0"/>
          </p:cNvCxnSpPr>
          <p:nvPr/>
        </p:nvCxnSpPr>
        <p:spPr>
          <a:xfrm>
            <a:off x="4967755" y="4725144"/>
            <a:ext cx="289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4" idx="1"/>
            <a:endCxn id="29" idx="1"/>
          </p:cNvCxnSpPr>
          <p:nvPr/>
        </p:nvCxnSpPr>
        <p:spPr>
          <a:xfrm rot="10800000">
            <a:off x="4211671" y="2980370"/>
            <a:ext cx="12700" cy="1420738"/>
          </a:xfrm>
          <a:prstGeom prst="bentConnector3">
            <a:avLst>
              <a:gd name="adj1" fmla="val 564657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2893512" y="576197"/>
            <a:ext cx="2116899" cy="5148198"/>
          </a:xfrm>
          <a:custGeom>
            <a:avLst/>
            <a:gdLst>
              <a:gd name="connsiteX0" fmla="*/ 2066795 w 2116899"/>
              <a:gd name="connsiteY0" fmla="*/ 0 h 5148198"/>
              <a:gd name="connsiteX1" fmla="*/ 2054269 w 2116899"/>
              <a:gd name="connsiteY1" fmla="*/ 3832965 h 5148198"/>
              <a:gd name="connsiteX2" fmla="*/ 0 w 2116899"/>
              <a:gd name="connsiteY2" fmla="*/ 3807913 h 5148198"/>
              <a:gd name="connsiteX3" fmla="*/ 25052 w 2116899"/>
              <a:gd name="connsiteY3" fmla="*/ 2129425 h 5148198"/>
              <a:gd name="connsiteX4" fmla="*/ 1966587 w 2116899"/>
              <a:gd name="connsiteY4" fmla="*/ 2079321 h 5148198"/>
              <a:gd name="connsiteX5" fmla="*/ 1966587 w 2116899"/>
              <a:gd name="connsiteY5" fmla="*/ 3670126 h 5148198"/>
              <a:gd name="connsiteX6" fmla="*/ 187891 w 2116899"/>
              <a:gd name="connsiteY6" fmla="*/ 3645074 h 5148198"/>
              <a:gd name="connsiteX7" fmla="*/ 250521 w 2116899"/>
              <a:gd name="connsiteY7" fmla="*/ 2304789 h 5148198"/>
              <a:gd name="connsiteX8" fmla="*/ 1841326 w 2116899"/>
              <a:gd name="connsiteY8" fmla="*/ 2267211 h 5148198"/>
              <a:gd name="connsiteX9" fmla="*/ 1866378 w 2116899"/>
              <a:gd name="connsiteY9" fmla="*/ 4008329 h 5148198"/>
              <a:gd name="connsiteX10" fmla="*/ 2116899 w 2116899"/>
              <a:gd name="connsiteY10" fmla="*/ 4008329 h 5148198"/>
              <a:gd name="connsiteX11" fmla="*/ 2091847 w 2116899"/>
              <a:gd name="connsiteY11" fmla="*/ 5148198 h 5148198"/>
              <a:gd name="connsiteX12" fmla="*/ 2091847 w 2116899"/>
              <a:gd name="connsiteY12" fmla="*/ 5123145 h 514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6899" h="5148198">
                <a:moveTo>
                  <a:pt x="2066795" y="0"/>
                </a:moveTo>
                <a:cubicBezTo>
                  <a:pt x="2062620" y="1277655"/>
                  <a:pt x="2058444" y="2555310"/>
                  <a:pt x="2054269" y="3832965"/>
                </a:cubicBezTo>
                <a:lnTo>
                  <a:pt x="0" y="3807913"/>
                </a:lnTo>
                <a:lnTo>
                  <a:pt x="25052" y="2129425"/>
                </a:lnTo>
                <a:lnTo>
                  <a:pt x="1966587" y="2079321"/>
                </a:lnTo>
                <a:lnTo>
                  <a:pt x="1966587" y="3670126"/>
                </a:lnTo>
                <a:lnTo>
                  <a:pt x="187891" y="3645074"/>
                </a:lnTo>
                <a:lnTo>
                  <a:pt x="250521" y="2304789"/>
                </a:lnTo>
                <a:lnTo>
                  <a:pt x="1841326" y="2267211"/>
                </a:lnTo>
                <a:lnTo>
                  <a:pt x="1866378" y="4008329"/>
                </a:lnTo>
                <a:lnTo>
                  <a:pt x="2116899" y="4008329"/>
                </a:lnTo>
                <a:lnTo>
                  <a:pt x="2091847" y="5148198"/>
                </a:lnTo>
                <a:lnTo>
                  <a:pt x="2091847" y="5123145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46889" y="1411758"/>
            <a:ext cx="28761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Rruga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n=7</a:t>
            </a:r>
          </a:p>
          <a:p>
            <a:endParaRPr lang="en-US" dirty="0"/>
          </a:p>
          <a:p>
            <a:r>
              <a:rPr lang="en-US" dirty="0" err="1"/>
              <a:t>Për</a:t>
            </a:r>
            <a:r>
              <a:rPr lang="en-US" dirty="0"/>
              <a:t> n=7</a:t>
            </a:r>
          </a:p>
          <a:p>
            <a:r>
              <a:rPr lang="en-US" dirty="0" err="1"/>
              <a:t>shuma</a:t>
            </a:r>
            <a:r>
              <a:rPr lang="en-US" dirty="0"/>
              <a:t> do </a:t>
            </a:r>
            <a:r>
              <a:rPr lang="en-US" dirty="0" err="1"/>
              <a:t>t'i</a:t>
            </a:r>
            <a:r>
              <a:rPr lang="en-US" dirty="0"/>
              <a:t> </a:t>
            </a:r>
            <a:r>
              <a:rPr lang="en-US" dirty="0" err="1"/>
              <a:t>merr</a:t>
            </a:r>
            <a:r>
              <a:rPr lang="en-US" dirty="0"/>
              <a:t> </a:t>
            </a:r>
            <a:r>
              <a:rPr lang="en-US" dirty="0" err="1"/>
              <a:t>vlerat</a:t>
            </a:r>
            <a:endParaRPr lang="en-US" dirty="0"/>
          </a:p>
          <a:p>
            <a:r>
              <a:rPr lang="en-US" dirty="0"/>
              <a:t>s=0+8+64+216=288</a:t>
            </a:r>
          </a:p>
          <a:p>
            <a:r>
              <a:rPr lang="en-US" dirty="0" err="1"/>
              <a:t>Në</a:t>
            </a:r>
            <a:r>
              <a:rPr lang="en-US" dirty="0"/>
              <a:t> fund </a:t>
            </a:r>
            <a:r>
              <a:rPr lang="en-US" dirty="0" err="1"/>
              <a:t>shtypet</a:t>
            </a:r>
            <a:r>
              <a:rPr lang="en-US" dirty="0"/>
              <a:t> 288</a:t>
            </a:r>
          </a:p>
        </p:txBody>
      </p:sp>
    </p:spTree>
    <p:extLst>
      <p:ext uri="{BB962C8B-B14F-4D97-AF65-F5344CB8AC3E}">
        <p14:creationId xmlns:p14="http://schemas.microsoft.com/office/powerpoint/2010/main" val="3518201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1233</TotalTime>
  <Words>650</Words>
  <Application>Microsoft Office PowerPoint</Application>
  <PresentationFormat>On-screen Show (4:3)</PresentationFormat>
  <Paragraphs>197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Cambria Math</vt:lpstr>
      <vt:lpstr>Lucida Sans Unicode</vt:lpstr>
      <vt:lpstr>Verdana</vt:lpstr>
      <vt:lpstr>Wingdings 2</vt:lpstr>
      <vt:lpstr>Wingdings 3</vt:lpstr>
      <vt:lpstr>Concourse</vt:lpstr>
      <vt:lpstr>Llogaritja e shumave</vt:lpstr>
      <vt:lpstr>Hyrje</vt:lpstr>
      <vt:lpstr>Shumat e zakonshme</vt:lpstr>
      <vt:lpstr>Shembull 1</vt:lpstr>
      <vt:lpstr>Shembull 1</vt:lpstr>
      <vt:lpstr>Shembull 1</vt:lpstr>
      <vt:lpstr>Shembull 2</vt:lpstr>
      <vt:lpstr>Shembull 2</vt:lpstr>
      <vt:lpstr>Shembull 2</vt:lpstr>
      <vt:lpstr>Shembull 3</vt:lpstr>
      <vt:lpstr>Shembull 3</vt:lpstr>
      <vt:lpstr>Shembull 4</vt:lpstr>
      <vt:lpstr>Shembull 4</vt:lpstr>
      <vt:lpstr>Shembull 5</vt:lpstr>
      <vt:lpstr>Shembull 5</vt:lpstr>
      <vt:lpstr>Shembull 6</vt:lpstr>
      <vt:lpstr>Shembull 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Konceptet Themelore</dc:title>
  <dc:creator>Blerandi</dc:creator>
  <cp:lastModifiedBy>Blerand Koshi</cp:lastModifiedBy>
  <cp:revision>201</cp:revision>
  <dcterms:created xsi:type="dcterms:W3CDTF">2016-08-30T18:56:28Z</dcterms:created>
  <dcterms:modified xsi:type="dcterms:W3CDTF">2023-01-29T13:33:23Z</dcterms:modified>
</cp:coreProperties>
</file>