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3" r:id="rId3"/>
    <p:sldId id="300" r:id="rId4"/>
    <p:sldId id="280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CEF4B-4D28-4868-8FB0-B97EF3C5BC92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FC07-CE26-4131-99F5-FB2832143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7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7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z=6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03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z=6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80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79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3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3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2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14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Paraqitja</a:t>
            </a:r>
            <a:r>
              <a:rPr lang="en-US" dirty="0"/>
              <a:t> </a:t>
            </a:r>
            <a:r>
              <a:rPr lang="en-US" dirty="0" err="1"/>
              <a:t>grafike</a:t>
            </a:r>
            <a:r>
              <a:rPr lang="en-US" dirty="0"/>
              <a:t> e </a:t>
            </a:r>
            <a:r>
              <a:rPr lang="en-US" dirty="0" err="1"/>
              <a:t>algoritmeve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TIK 12 – Prof. </a:t>
            </a:r>
            <a:r>
              <a:rPr lang="en-US" err="1"/>
              <a:t>Blerand</a:t>
            </a:r>
            <a:r>
              <a:rPr lang="en-US"/>
              <a:t> </a:t>
            </a:r>
            <a:r>
              <a:rPr lang="en-US" err="1"/>
              <a:t>Koshi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b="1" i="1" dirty="0"/>
              <a:t>Forma </a:t>
            </a:r>
            <a:r>
              <a:rPr lang="en-US" sz="2000" b="1" i="1" dirty="0" err="1"/>
              <a:t>grafike</a:t>
            </a:r>
            <a:r>
              <a:rPr lang="en-US" sz="2000" b="1" i="1" dirty="0"/>
              <a:t> e </a:t>
            </a:r>
            <a:r>
              <a:rPr lang="en-US" sz="2000" b="1" i="1" dirty="0" err="1"/>
              <a:t>algoritmit</a:t>
            </a:r>
            <a:endParaRPr lang="en-US" sz="2000" b="1" i="1" dirty="0"/>
          </a:p>
          <a:p>
            <a:endParaRPr lang="en-US" sz="2000" b="1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3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64274" y="2011113"/>
            <a:ext cx="1656184" cy="465213"/>
          </a:xfrm>
          <a:prstGeom prst="roundRect">
            <a:avLst>
              <a:gd name="adj" fmla="val 5000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64274" y="5778480"/>
            <a:ext cx="1656184" cy="465213"/>
          </a:xfrm>
          <a:prstGeom prst="roundRect">
            <a:avLst>
              <a:gd name="adj" fmla="val 5000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6" name="Flowchart: Manual Operation 5"/>
          <p:cNvSpPr/>
          <p:nvPr/>
        </p:nvSpPr>
        <p:spPr>
          <a:xfrm>
            <a:off x="3563888" y="2924944"/>
            <a:ext cx="1872208" cy="465213"/>
          </a:xfrm>
          <a:prstGeom prst="flowChartManualOperation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y,z,t,m,r</a:t>
            </a:r>
            <a:endParaRPr lang="en-US" dirty="0"/>
          </a:p>
        </p:txBody>
      </p:sp>
      <p:sp>
        <p:nvSpPr>
          <p:cNvPr id="7" name="Trapezoid 6"/>
          <p:cNvSpPr/>
          <p:nvPr/>
        </p:nvSpPr>
        <p:spPr>
          <a:xfrm>
            <a:off x="3664274" y="4754111"/>
            <a:ext cx="1656184" cy="465213"/>
          </a:xfrm>
          <a:prstGeom prst="trapezoid">
            <a:avLst>
              <a:gd name="adj" fmla="val 88905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771800" y="3825252"/>
                <a:ext cx="3456383" cy="465213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𝟏𝟎𝟏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𝟑𝟑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𝟒𝟒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3825252"/>
                <a:ext cx="3456383" cy="4652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492366" y="2476326"/>
            <a:ext cx="7626" cy="4486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>
          <a:xfrm>
            <a:off x="4499992" y="3390157"/>
            <a:ext cx="0" cy="4350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7" idx="0"/>
          </p:cNvCxnSpPr>
          <p:nvPr/>
        </p:nvCxnSpPr>
        <p:spPr>
          <a:xfrm flipH="1">
            <a:off x="4492366" y="4290465"/>
            <a:ext cx="7626" cy="4636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5" idx="0"/>
          </p:cNvCxnSpPr>
          <p:nvPr/>
        </p:nvCxnSpPr>
        <p:spPr>
          <a:xfrm>
            <a:off x="4492366" y="5219324"/>
            <a:ext cx="0" cy="5591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80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Algoritmi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llogaritjen</a:t>
            </a:r>
            <a:r>
              <a:rPr lang="en-US" sz="2400" dirty="0"/>
              <a:t> e </a:t>
            </a:r>
            <a:r>
              <a:rPr lang="en-US" sz="2400" dirty="0" err="1"/>
              <a:t>vlerës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funksionit</a:t>
            </a:r>
            <a:r>
              <a:rPr lang="en-US" sz="2400" dirty="0"/>
              <a:t>:</a:t>
            </a:r>
          </a:p>
          <a:p>
            <a:pPr marL="109728" indent="0">
              <a:buNone/>
            </a:pPr>
            <a:endParaRPr lang="en-US" sz="2400" dirty="0"/>
          </a:p>
          <a:p>
            <a:endParaRPr lang="en-US" sz="2400" b="1" dirty="0"/>
          </a:p>
          <a:p>
            <a:pPr marL="109728" indent="0">
              <a:buNone/>
            </a:pPr>
            <a:r>
              <a:rPr lang="en-US" sz="2400" dirty="0" err="1"/>
              <a:t>nëse</a:t>
            </a:r>
            <a:r>
              <a:rPr lang="en-US" sz="2400" dirty="0"/>
              <a:t> </a:t>
            </a:r>
            <a:r>
              <a:rPr lang="en-US" sz="2400" dirty="0" err="1"/>
              <a:t>dihet</a:t>
            </a:r>
            <a:r>
              <a:rPr lang="en-US" sz="2400" dirty="0"/>
              <a:t> </a:t>
            </a:r>
            <a:r>
              <a:rPr lang="en-US" sz="2400" dirty="0" err="1"/>
              <a:t>vlera</a:t>
            </a:r>
            <a:r>
              <a:rPr lang="en-US" sz="2400" dirty="0"/>
              <a:t> e </a:t>
            </a:r>
            <a:r>
              <a:rPr lang="en-US" sz="2400" dirty="0" err="1"/>
              <a:t>variablës</a:t>
            </a:r>
            <a:r>
              <a:rPr lang="en-US" sz="2400" dirty="0"/>
              <a:t> </a:t>
            </a:r>
            <a:r>
              <a:rPr lang="en-US" sz="2400" b="1" dirty="0"/>
              <a:t>x</a:t>
            </a:r>
            <a:r>
              <a:rPr lang="en-US" sz="2400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4 (me </a:t>
            </a:r>
            <a:r>
              <a:rPr lang="en-US" b="0" dirty="0" err="1"/>
              <a:t>degëzim</a:t>
            </a:r>
            <a:r>
              <a:rPr lang="en-US" b="0" dirty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79712" y="1700808"/>
                <a:ext cx="4608512" cy="916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ë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+3,  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ë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700808"/>
                <a:ext cx="4608512" cy="91614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2325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b="1" i="1" dirty="0"/>
              <a:t>Forma </a:t>
            </a:r>
            <a:r>
              <a:rPr lang="en-US" sz="2000" b="1" i="1" dirty="0" err="1"/>
              <a:t>grafike</a:t>
            </a:r>
            <a:r>
              <a:rPr lang="en-US" sz="2000" b="1" i="1" dirty="0"/>
              <a:t> e </a:t>
            </a:r>
            <a:r>
              <a:rPr lang="en-US" sz="2000" b="1" i="1" dirty="0" err="1"/>
              <a:t>algoritmit</a:t>
            </a:r>
            <a:endParaRPr lang="en-US" sz="2000" b="1" i="1" dirty="0"/>
          </a:p>
          <a:p>
            <a:endParaRPr lang="en-US" sz="2000" b="1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4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64274" y="1772816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64274" y="6132139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6" name="Flowchart: Manual Operation 5"/>
          <p:cNvSpPr/>
          <p:nvPr/>
        </p:nvSpPr>
        <p:spPr>
          <a:xfrm>
            <a:off x="3707904" y="2686647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7" name="Trapezoid 6"/>
          <p:cNvSpPr/>
          <p:nvPr/>
        </p:nvSpPr>
        <p:spPr>
          <a:xfrm>
            <a:off x="3664274" y="5406920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979712" y="4293096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293096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492366" y="2238029"/>
            <a:ext cx="7626" cy="4486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5" idx="0"/>
          </p:cNvCxnSpPr>
          <p:nvPr/>
        </p:nvCxnSpPr>
        <p:spPr>
          <a:xfrm>
            <a:off x="4492366" y="5872133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3743908" y="3466859"/>
            <a:ext cx="1512168" cy="648072"/>
          </a:xfrm>
          <a:prstGeom prst="diamond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x&lt;2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580112" y="4293096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293096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6" idx="2"/>
            <a:endCxn id="15" idx="0"/>
          </p:cNvCxnSpPr>
          <p:nvPr/>
        </p:nvCxnSpPr>
        <p:spPr>
          <a:xfrm>
            <a:off x="4499992" y="3151860"/>
            <a:ext cx="0" cy="314999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5" idx="1"/>
            <a:endCxn id="8" idx="0"/>
          </p:cNvCxnSpPr>
          <p:nvPr/>
        </p:nvCxnSpPr>
        <p:spPr>
          <a:xfrm rot="10800000" flipV="1">
            <a:off x="2735796" y="3790894"/>
            <a:ext cx="1008112" cy="50220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5" idx="3"/>
            <a:endCxn id="17" idx="0"/>
          </p:cNvCxnSpPr>
          <p:nvPr/>
        </p:nvCxnSpPr>
        <p:spPr>
          <a:xfrm>
            <a:off x="5256076" y="3790895"/>
            <a:ext cx="1080120" cy="50220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8" idx="2"/>
            <a:endCxn id="7" idx="0"/>
          </p:cNvCxnSpPr>
          <p:nvPr/>
        </p:nvCxnSpPr>
        <p:spPr>
          <a:xfrm rot="16200000" flipH="1">
            <a:off x="3289776" y="4204329"/>
            <a:ext cx="648611" cy="175657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7" idx="2"/>
            <a:endCxn id="7" idx="0"/>
          </p:cNvCxnSpPr>
          <p:nvPr/>
        </p:nvCxnSpPr>
        <p:spPr>
          <a:xfrm rot="5400000">
            <a:off x="5089976" y="4160699"/>
            <a:ext cx="648611" cy="184383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033197" y="3445182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659052" y="3450486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p:cxnSp>
        <p:nvCxnSpPr>
          <p:cNvPr id="50" name="Straight Arrow Connector 49"/>
          <p:cNvCxnSpPr>
            <a:stCxn id="6" idx="2"/>
            <a:endCxn id="15" idx="0"/>
          </p:cNvCxnSpPr>
          <p:nvPr/>
        </p:nvCxnSpPr>
        <p:spPr>
          <a:xfrm>
            <a:off x="4499992" y="3151860"/>
            <a:ext cx="0" cy="314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08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b="1" i="1" dirty="0" err="1"/>
              <a:t>Testimi</a:t>
            </a:r>
            <a:r>
              <a:rPr lang="en-US" sz="2000" b="1" i="1" dirty="0"/>
              <a:t> </a:t>
            </a:r>
            <a:r>
              <a:rPr lang="en-US" sz="2000" b="1" i="1" dirty="0" err="1"/>
              <a:t>për</a:t>
            </a:r>
            <a:r>
              <a:rPr lang="en-US" sz="2000" b="1" i="1" dirty="0"/>
              <a:t> x=3</a:t>
            </a:r>
          </a:p>
          <a:p>
            <a:endParaRPr lang="en-US" sz="2000" b="1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4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64274" y="1772816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64274" y="6132139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6" name="Flowchart: Manual Operation 5"/>
          <p:cNvSpPr/>
          <p:nvPr/>
        </p:nvSpPr>
        <p:spPr>
          <a:xfrm>
            <a:off x="3707904" y="2686647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7" name="Trapezoid 6"/>
          <p:cNvSpPr/>
          <p:nvPr/>
        </p:nvSpPr>
        <p:spPr>
          <a:xfrm>
            <a:off x="3664274" y="5406920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979712" y="4293096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293096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492366" y="2238029"/>
            <a:ext cx="7626" cy="4486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5" idx="0"/>
          </p:cNvCxnSpPr>
          <p:nvPr/>
        </p:nvCxnSpPr>
        <p:spPr>
          <a:xfrm>
            <a:off x="4492366" y="5872133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3743908" y="3466859"/>
            <a:ext cx="1512168" cy="648072"/>
          </a:xfrm>
          <a:prstGeom prst="diamond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x&lt;2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580112" y="4293096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293096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6" idx="2"/>
            <a:endCxn id="15" idx="0"/>
          </p:cNvCxnSpPr>
          <p:nvPr/>
        </p:nvCxnSpPr>
        <p:spPr>
          <a:xfrm>
            <a:off x="4499992" y="3151860"/>
            <a:ext cx="0" cy="314999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5" idx="1"/>
            <a:endCxn id="8" idx="0"/>
          </p:cNvCxnSpPr>
          <p:nvPr/>
        </p:nvCxnSpPr>
        <p:spPr>
          <a:xfrm rot="10800000" flipV="1">
            <a:off x="2735796" y="3790894"/>
            <a:ext cx="1008112" cy="50220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5" idx="3"/>
            <a:endCxn id="17" idx="0"/>
          </p:cNvCxnSpPr>
          <p:nvPr/>
        </p:nvCxnSpPr>
        <p:spPr>
          <a:xfrm>
            <a:off x="5256076" y="3790895"/>
            <a:ext cx="1080120" cy="50220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8" idx="2"/>
            <a:endCxn id="7" idx="0"/>
          </p:cNvCxnSpPr>
          <p:nvPr/>
        </p:nvCxnSpPr>
        <p:spPr>
          <a:xfrm rot="16200000" flipH="1">
            <a:off x="3289776" y="4204329"/>
            <a:ext cx="648611" cy="175657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7" idx="2"/>
            <a:endCxn id="7" idx="0"/>
          </p:cNvCxnSpPr>
          <p:nvPr/>
        </p:nvCxnSpPr>
        <p:spPr>
          <a:xfrm rot="5400000">
            <a:off x="5089976" y="4160699"/>
            <a:ext cx="648611" cy="184383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033197" y="3445182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659052" y="3450486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p:cxnSp>
        <p:nvCxnSpPr>
          <p:cNvPr id="50" name="Straight Arrow Connector 49"/>
          <p:cNvCxnSpPr>
            <a:stCxn id="6" idx="2"/>
            <a:endCxn id="15" idx="0"/>
          </p:cNvCxnSpPr>
          <p:nvPr/>
        </p:nvCxnSpPr>
        <p:spPr>
          <a:xfrm>
            <a:off x="4499992" y="3151860"/>
            <a:ext cx="0" cy="314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4484318" y="2242159"/>
            <a:ext cx="1891430" cy="3970751"/>
          </a:xfrm>
          <a:custGeom>
            <a:avLst/>
            <a:gdLst>
              <a:gd name="connsiteX0" fmla="*/ 12526 w 1891430"/>
              <a:gd name="connsiteY0" fmla="*/ 0 h 3970751"/>
              <a:gd name="connsiteX1" fmla="*/ 25052 w 1891430"/>
              <a:gd name="connsiteY1" fmla="*/ 1615857 h 3970751"/>
              <a:gd name="connsiteX2" fmla="*/ 1878904 w 1891430"/>
              <a:gd name="connsiteY2" fmla="*/ 1590805 h 3970751"/>
              <a:gd name="connsiteX3" fmla="*/ 1891430 w 1891430"/>
              <a:gd name="connsiteY3" fmla="*/ 2868460 h 3970751"/>
              <a:gd name="connsiteX4" fmla="*/ 12526 w 1891430"/>
              <a:gd name="connsiteY4" fmla="*/ 2855934 h 3970751"/>
              <a:gd name="connsiteX5" fmla="*/ 0 w 1891430"/>
              <a:gd name="connsiteY5" fmla="*/ 3970751 h 3970751"/>
              <a:gd name="connsiteX6" fmla="*/ 12526 w 1891430"/>
              <a:gd name="connsiteY6" fmla="*/ 3945699 h 397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1430" h="3970751">
                <a:moveTo>
                  <a:pt x="12526" y="0"/>
                </a:moveTo>
                <a:cubicBezTo>
                  <a:pt x="16701" y="538619"/>
                  <a:pt x="20877" y="1077238"/>
                  <a:pt x="25052" y="1615857"/>
                </a:cubicBezTo>
                <a:lnTo>
                  <a:pt x="1878904" y="1590805"/>
                </a:lnTo>
                <a:lnTo>
                  <a:pt x="1891430" y="2868460"/>
                </a:lnTo>
                <a:lnTo>
                  <a:pt x="12526" y="2855934"/>
                </a:lnTo>
                <a:lnTo>
                  <a:pt x="0" y="3970751"/>
                </a:lnTo>
                <a:lnTo>
                  <a:pt x="12526" y="3945699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24937" y="621291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z=6</a:t>
            </a:r>
          </a:p>
        </p:txBody>
      </p:sp>
    </p:spTree>
    <p:extLst>
      <p:ext uri="{BB962C8B-B14F-4D97-AF65-F5344CB8AC3E}">
        <p14:creationId xmlns:p14="http://schemas.microsoft.com/office/powerpoint/2010/main" val="172158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b="1" i="1" dirty="0" err="1"/>
              <a:t>Testimi</a:t>
            </a:r>
            <a:r>
              <a:rPr lang="en-US" sz="2000" b="1" i="1" dirty="0"/>
              <a:t> </a:t>
            </a:r>
            <a:r>
              <a:rPr lang="en-US" sz="2000" b="1" i="1" dirty="0" err="1"/>
              <a:t>për</a:t>
            </a:r>
            <a:r>
              <a:rPr lang="en-US" sz="2000" b="1" i="1" dirty="0"/>
              <a:t> x=1</a:t>
            </a:r>
          </a:p>
          <a:p>
            <a:endParaRPr lang="en-US" sz="2000" b="1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4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64274" y="1772816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64274" y="6132139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6" name="Flowchart: Manual Operation 5"/>
          <p:cNvSpPr/>
          <p:nvPr/>
        </p:nvSpPr>
        <p:spPr>
          <a:xfrm>
            <a:off x="3707904" y="2686647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7" name="Trapezoid 6"/>
          <p:cNvSpPr/>
          <p:nvPr/>
        </p:nvSpPr>
        <p:spPr>
          <a:xfrm>
            <a:off x="3664274" y="5406920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979712" y="4293096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293096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492366" y="2238029"/>
            <a:ext cx="7626" cy="4486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5" idx="0"/>
          </p:cNvCxnSpPr>
          <p:nvPr/>
        </p:nvCxnSpPr>
        <p:spPr>
          <a:xfrm>
            <a:off x="4492366" y="5872133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3743908" y="3466859"/>
            <a:ext cx="1512168" cy="648072"/>
          </a:xfrm>
          <a:prstGeom prst="diamond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x&lt;2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580112" y="4293096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293096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6" idx="2"/>
            <a:endCxn id="15" idx="0"/>
          </p:cNvCxnSpPr>
          <p:nvPr/>
        </p:nvCxnSpPr>
        <p:spPr>
          <a:xfrm>
            <a:off x="4499992" y="3151860"/>
            <a:ext cx="0" cy="314999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5" idx="1"/>
            <a:endCxn id="8" idx="0"/>
          </p:cNvCxnSpPr>
          <p:nvPr/>
        </p:nvCxnSpPr>
        <p:spPr>
          <a:xfrm rot="10800000" flipV="1">
            <a:off x="2735796" y="3790894"/>
            <a:ext cx="1008112" cy="50220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5" idx="3"/>
            <a:endCxn id="17" idx="0"/>
          </p:cNvCxnSpPr>
          <p:nvPr/>
        </p:nvCxnSpPr>
        <p:spPr>
          <a:xfrm>
            <a:off x="5256076" y="3790895"/>
            <a:ext cx="1080120" cy="50220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8" idx="2"/>
            <a:endCxn id="7" idx="0"/>
          </p:cNvCxnSpPr>
          <p:nvPr/>
        </p:nvCxnSpPr>
        <p:spPr>
          <a:xfrm rot="16200000" flipH="1">
            <a:off x="3289776" y="4204329"/>
            <a:ext cx="648611" cy="175657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7" idx="2"/>
            <a:endCxn id="7" idx="0"/>
          </p:cNvCxnSpPr>
          <p:nvPr/>
        </p:nvCxnSpPr>
        <p:spPr>
          <a:xfrm rot="5400000">
            <a:off x="5089976" y="4160699"/>
            <a:ext cx="648611" cy="184383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033197" y="3445182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659052" y="3450486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p:cxnSp>
        <p:nvCxnSpPr>
          <p:cNvPr id="50" name="Straight Arrow Connector 49"/>
          <p:cNvCxnSpPr>
            <a:stCxn id="6" idx="2"/>
            <a:endCxn id="15" idx="0"/>
          </p:cNvCxnSpPr>
          <p:nvPr/>
        </p:nvCxnSpPr>
        <p:spPr>
          <a:xfrm>
            <a:off x="4499992" y="3151860"/>
            <a:ext cx="0" cy="314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 flipH="1">
            <a:off x="2735794" y="2242159"/>
            <a:ext cx="1748524" cy="3970751"/>
          </a:xfrm>
          <a:custGeom>
            <a:avLst/>
            <a:gdLst>
              <a:gd name="connsiteX0" fmla="*/ 12526 w 1891430"/>
              <a:gd name="connsiteY0" fmla="*/ 0 h 3970751"/>
              <a:gd name="connsiteX1" fmla="*/ 25052 w 1891430"/>
              <a:gd name="connsiteY1" fmla="*/ 1615857 h 3970751"/>
              <a:gd name="connsiteX2" fmla="*/ 1878904 w 1891430"/>
              <a:gd name="connsiteY2" fmla="*/ 1590805 h 3970751"/>
              <a:gd name="connsiteX3" fmla="*/ 1891430 w 1891430"/>
              <a:gd name="connsiteY3" fmla="*/ 2868460 h 3970751"/>
              <a:gd name="connsiteX4" fmla="*/ 12526 w 1891430"/>
              <a:gd name="connsiteY4" fmla="*/ 2855934 h 3970751"/>
              <a:gd name="connsiteX5" fmla="*/ 0 w 1891430"/>
              <a:gd name="connsiteY5" fmla="*/ 3970751 h 3970751"/>
              <a:gd name="connsiteX6" fmla="*/ 12526 w 1891430"/>
              <a:gd name="connsiteY6" fmla="*/ 3945699 h 3970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1430" h="3970751">
                <a:moveTo>
                  <a:pt x="12526" y="0"/>
                </a:moveTo>
                <a:cubicBezTo>
                  <a:pt x="16701" y="538619"/>
                  <a:pt x="20877" y="1077238"/>
                  <a:pt x="25052" y="1615857"/>
                </a:cubicBezTo>
                <a:lnTo>
                  <a:pt x="1878904" y="1590805"/>
                </a:lnTo>
                <a:lnTo>
                  <a:pt x="1891430" y="2868460"/>
                </a:lnTo>
                <a:lnTo>
                  <a:pt x="12526" y="2855934"/>
                </a:lnTo>
                <a:lnTo>
                  <a:pt x="0" y="3970751"/>
                </a:lnTo>
                <a:lnTo>
                  <a:pt x="12526" y="3945699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24937" y="621291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z=5</a:t>
            </a:r>
          </a:p>
        </p:txBody>
      </p:sp>
    </p:spTree>
    <p:extLst>
      <p:ext uri="{BB962C8B-B14F-4D97-AF65-F5344CB8AC3E}">
        <p14:creationId xmlns:p14="http://schemas.microsoft.com/office/powerpoint/2010/main" val="70827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Algoritmi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llogaritjen</a:t>
            </a:r>
            <a:r>
              <a:rPr lang="en-US" sz="2400" dirty="0"/>
              <a:t> e </a:t>
            </a:r>
            <a:r>
              <a:rPr lang="en-US" sz="2400" dirty="0" err="1"/>
              <a:t>vlerës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funksionit</a:t>
            </a:r>
            <a:r>
              <a:rPr lang="en-US" sz="2400" dirty="0"/>
              <a:t>:</a:t>
            </a:r>
          </a:p>
          <a:p>
            <a:pPr marL="109728" indent="0">
              <a:buNone/>
            </a:pPr>
            <a:endParaRPr lang="en-US" sz="2400" dirty="0"/>
          </a:p>
          <a:p>
            <a:endParaRPr lang="en-US" sz="2400" b="1" dirty="0"/>
          </a:p>
          <a:p>
            <a:pPr marL="109728" indent="0">
              <a:buNone/>
            </a:pPr>
            <a:r>
              <a:rPr lang="en-US" sz="2400" dirty="0" err="1"/>
              <a:t>nëse</a:t>
            </a:r>
            <a:r>
              <a:rPr lang="en-US" sz="2400" dirty="0"/>
              <a:t> </a:t>
            </a:r>
            <a:r>
              <a:rPr lang="en-US" sz="2400" dirty="0" err="1"/>
              <a:t>dihen</a:t>
            </a:r>
            <a:r>
              <a:rPr lang="en-US" sz="2400" dirty="0"/>
              <a:t> </a:t>
            </a:r>
            <a:r>
              <a:rPr lang="en-US" sz="2400" dirty="0" err="1"/>
              <a:t>vlerat</a:t>
            </a:r>
            <a:r>
              <a:rPr lang="en-US" sz="2400" dirty="0"/>
              <a:t> e </a:t>
            </a:r>
            <a:r>
              <a:rPr lang="en-US" sz="2400" dirty="0" err="1"/>
              <a:t>variablave</a:t>
            </a:r>
            <a:r>
              <a:rPr lang="en-US" sz="2400" dirty="0"/>
              <a:t> </a:t>
            </a:r>
            <a:r>
              <a:rPr lang="en-US" sz="2400" b="1" dirty="0"/>
              <a:t>y </a:t>
            </a:r>
            <a:r>
              <a:rPr lang="en-US" sz="2400" dirty="0" err="1"/>
              <a:t>dhe</a:t>
            </a:r>
            <a:r>
              <a:rPr lang="en-US" sz="2400" b="1" dirty="0"/>
              <a:t> x</a:t>
            </a:r>
            <a:r>
              <a:rPr lang="en-US" sz="2400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5 (me </a:t>
            </a:r>
            <a:r>
              <a:rPr lang="en-US" b="0" dirty="0" err="1"/>
              <a:t>degëzim</a:t>
            </a:r>
            <a:r>
              <a:rPr lang="en-US" b="0" dirty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79712" y="1700808"/>
                <a:ext cx="4608512" cy="916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ë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−3,       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ë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≥6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700808"/>
                <a:ext cx="4608512" cy="91614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06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b="1" i="1" dirty="0"/>
              <a:t>Forma </a:t>
            </a:r>
            <a:r>
              <a:rPr lang="en-US" sz="2000" b="1" i="1" dirty="0" err="1"/>
              <a:t>grafike</a:t>
            </a:r>
            <a:r>
              <a:rPr lang="en-US" sz="2000" b="1" i="1" dirty="0"/>
              <a:t> e </a:t>
            </a:r>
            <a:r>
              <a:rPr lang="en-US" sz="2000" b="1" i="1" dirty="0" err="1"/>
              <a:t>algoritmit</a:t>
            </a:r>
            <a:endParaRPr lang="en-US" sz="2000" b="1" i="1" dirty="0"/>
          </a:p>
          <a:p>
            <a:endParaRPr lang="en-US" sz="2000" b="1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5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64274" y="1772816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64274" y="6132139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6" name="Flowchart: Manual Operation 5"/>
          <p:cNvSpPr/>
          <p:nvPr/>
        </p:nvSpPr>
        <p:spPr>
          <a:xfrm>
            <a:off x="3707904" y="2686647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x,y</a:t>
            </a:r>
            <a:endParaRPr lang="en-US" dirty="0"/>
          </a:p>
        </p:txBody>
      </p:sp>
      <p:sp>
        <p:nvSpPr>
          <p:cNvPr id="7" name="Trapezoid 6"/>
          <p:cNvSpPr/>
          <p:nvPr/>
        </p:nvSpPr>
        <p:spPr>
          <a:xfrm>
            <a:off x="3664274" y="5406920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979712" y="4293096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4293096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492366" y="2238029"/>
            <a:ext cx="7626" cy="4486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5" idx="0"/>
          </p:cNvCxnSpPr>
          <p:nvPr/>
        </p:nvCxnSpPr>
        <p:spPr>
          <a:xfrm>
            <a:off x="4492366" y="5872133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3743908" y="3466859"/>
            <a:ext cx="1512168" cy="648072"/>
          </a:xfrm>
          <a:prstGeom prst="diamond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y&lt;6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580112" y="4293096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293096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6" idx="2"/>
            <a:endCxn id="15" idx="0"/>
          </p:cNvCxnSpPr>
          <p:nvPr/>
        </p:nvCxnSpPr>
        <p:spPr>
          <a:xfrm>
            <a:off x="4499992" y="3151860"/>
            <a:ext cx="0" cy="314999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5" idx="1"/>
            <a:endCxn id="8" idx="0"/>
          </p:cNvCxnSpPr>
          <p:nvPr/>
        </p:nvCxnSpPr>
        <p:spPr>
          <a:xfrm rot="10800000" flipV="1">
            <a:off x="2735796" y="3790894"/>
            <a:ext cx="1008112" cy="50220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5" idx="3"/>
            <a:endCxn id="17" idx="0"/>
          </p:cNvCxnSpPr>
          <p:nvPr/>
        </p:nvCxnSpPr>
        <p:spPr>
          <a:xfrm>
            <a:off x="5256076" y="3790895"/>
            <a:ext cx="1080120" cy="502201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8" idx="2"/>
            <a:endCxn id="7" idx="0"/>
          </p:cNvCxnSpPr>
          <p:nvPr/>
        </p:nvCxnSpPr>
        <p:spPr>
          <a:xfrm rot="16200000" flipH="1">
            <a:off x="3289776" y="4204329"/>
            <a:ext cx="648611" cy="175657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7" idx="2"/>
            <a:endCxn id="7" idx="0"/>
          </p:cNvCxnSpPr>
          <p:nvPr/>
        </p:nvCxnSpPr>
        <p:spPr>
          <a:xfrm rot="5400000">
            <a:off x="5089976" y="4160699"/>
            <a:ext cx="648611" cy="184383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033197" y="3445182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659052" y="3450486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p:cxnSp>
        <p:nvCxnSpPr>
          <p:cNvPr id="50" name="Straight Arrow Connector 49"/>
          <p:cNvCxnSpPr>
            <a:stCxn id="6" idx="2"/>
            <a:endCxn id="15" idx="0"/>
          </p:cNvCxnSpPr>
          <p:nvPr/>
        </p:nvCxnSpPr>
        <p:spPr>
          <a:xfrm>
            <a:off x="4499992" y="3151860"/>
            <a:ext cx="0" cy="3149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73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Algoritmi </a:t>
            </a:r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llogaritjen</a:t>
            </a:r>
            <a:r>
              <a:rPr lang="en-US" sz="2400" dirty="0"/>
              <a:t> e </a:t>
            </a:r>
            <a:r>
              <a:rPr lang="en-US" sz="2400" dirty="0" err="1"/>
              <a:t>vlerës</a:t>
            </a:r>
            <a:r>
              <a:rPr lang="en-US" sz="2400" dirty="0"/>
              <a:t> </a:t>
            </a:r>
            <a:r>
              <a:rPr lang="en-US" sz="2400" dirty="0" err="1"/>
              <a:t>së</a:t>
            </a:r>
            <a:r>
              <a:rPr lang="en-US" sz="2400" dirty="0"/>
              <a:t> </a:t>
            </a:r>
            <a:r>
              <a:rPr lang="en-US" sz="2400" dirty="0" err="1"/>
              <a:t>funksionit</a:t>
            </a:r>
            <a:r>
              <a:rPr lang="en-US" sz="2400" dirty="0"/>
              <a:t>:</a:t>
            </a:r>
          </a:p>
          <a:p>
            <a:pPr marL="109728" indent="0">
              <a:buNone/>
            </a:pPr>
            <a:endParaRPr lang="en-US" sz="2400" dirty="0"/>
          </a:p>
          <a:p>
            <a:endParaRPr lang="en-US" sz="2400" b="1" dirty="0"/>
          </a:p>
          <a:p>
            <a:pPr marL="109728" indent="0">
              <a:buNone/>
            </a:pPr>
            <a:r>
              <a:rPr lang="en-US" sz="2400" dirty="0" err="1"/>
              <a:t>nëse</a:t>
            </a:r>
            <a:r>
              <a:rPr lang="en-US" sz="2400" dirty="0"/>
              <a:t> </a:t>
            </a:r>
            <a:r>
              <a:rPr lang="en-US" sz="2400" dirty="0" err="1"/>
              <a:t>dihen</a:t>
            </a:r>
            <a:r>
              <a:rPr lang="en-US" sz="2400" dirty="0"/>
              <a:t> </a:t>
            </a:r>
            <a:r>
              <a:rPr lang="en-US" sz="2400" dirty="0" err="1"/>
              <a:t>vlerat</a:t>
            </a:r>
            <a:r>
              <a:rPr lang="en-US" sz="2400" dirty="0"/>
              <a:t> e </a:t>
            </a:r>
            <a:r>
              <a:rPr lang="en-US" sz="2400" dirty="0" err="1"/>
              <a:t>variablave</a:t>
            </a:r>
            <a:r>
              <a:rPr lang="en-US" sz="2400" dirty="0"/>
              <a:t> </a:t>
            </a:r>
            <a:r>
              <a:rPr lang="en-US" sz="2400" b="1" dirty="0"/>
              <a:t>y, </a:t>
            </a:r>
            <a:r>
              <a:rPr lang="en-US" sz="2400" b="1" dirty="0" err="1"/>
              <a:t>t,z,a</a:t>
            </a:r>
            <a:r>
              <a:rPr lang="en-US" sz="2400" b="1" dirty="0"/>
              <a:t> </a:t>
            </a:r>
            <a:r>
              <a:rPr lang="en-US" sz="2400" dirty="0" err="1"/>
              <a:t>dhe</a:t>
            </a:r>
            <a:r>
              <a:rPr lang="en-US" sz="2400" b="1" dirty="0"/>
              <a:t> b</a:t>
            </a:r>
            <a:r>
              <a:rPr lang="en-US" sz="2400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6 (me </a:t>
            </a:r>
            <a:r>
              <a:rPr lang="en-US" b="0" dirty="0" err="1"/>
              <a:t>degëzim</a:t>
            </a:r>
            <a:r>
              <a:rPr lang="en-US" b="0" dirty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79712" y="1700808"/>
                <a:ext cx="6048672" cy="916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ë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                 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ë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1700808"/>
                <a:ext cx="6048672" cy="91614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632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b="1" i="1" dirty="0"/>
              <a:t>Forma </a:t>
            </a:r>
            <a:r>
              <a:rPr lang="en-US" sz="2000" b="1" i="1" dirty="0" err="1"/>
              <a:t>grafike</a:t>
            </a:r>
            <a:r>
              <a:rPr lang="en-US" sz="2000" b="1" i="1" dirty="0"/>
              <a:t> e </a:t>
            </a:r>
            <a:r>
              <a:rPr lang="en-US" sz="2000" b="1" i="1" dirty="0" err="1"/>
              <a:t>algoritmit</a:t>
            </a:r>
            <a:endParaRPr lang="en-US" sz="2000" b="1" i="1" dirty="0"/>
          </a:p>
          <a:p>
            <a:endParaRPr lang="en-US" sz="2000" b="1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6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64274" y="1772816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64274" y="6132139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6" name="Flowchart: Manual Operation 5"/>
          <p:cNvSpPr/>
          <p:nvPr/>
        </p:nvSpPr>
        <p:spPr>
          <a:xfrm>
            <a:off x="3556262" y="2750546"/>
            <a:ext cx="1872208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y,t,z,a,b</a:t>
            </a:r>
            <a:endParaRPr lang="en-US" dirty="0"/>
          </a:p>
        </p:txBody>
      </p:sp>
      <p:sp>
        <p:nvSpPr>
          <p:cNvPr id="7" name="Trapezoid 6"/>
          <p:cNvSpPr/>
          <p:nvPr/>
        </p:nvSpPr>
        <p:spPr>
          <a:xfrm>
            <a:off x="3664274" y="5406920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662172" y="4293095"/>
                <a:ext cx="2005880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172" y="4293095"/>
                <a:ext cx="2005880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492366" y="2238029"/>
            <a:ext cx="0" cy="5125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5" idx="0"/>
          </p:cNvCxnSpPr>
          <p:nvPr/>
        </p:nvCxnSpPr>
        <p:spPr>
          <a:xfrm>
            <a:off x="4492366" y="5872133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3743908" y="3466859"/>
            <a:ext cx="1512168" cy="648072"/>
          </a:xfrm>
          <a:prstGeom prst="diamond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z&gt;0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256076" y="4277237"/>
                <a:ext cx="2556284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076" y="4277237"/>
                <a:ext cx="2556284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>
            <a:stCxn id="6" idx="2"/>
            <a:endCxn id="15" idx="0"/>
          </p:cNvCxnSpPr>
          <p:nvPr/>
        </p:nvCxnSpPr>
        <p:spPr>
          <a:xfrm>
            <a:off x="4492366" y="3215759"/>
            <a:ext cx="7626" cy="251100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5" idx="1"/>
            <a:endCxn id="8" idx="0"/>
          </p:cNvCxnSpPr>
          <p:nvPr/>
        </p:nvCxnSpPr>
        <p:spPr>
          <a:xfrm rot="10800000" flipV="1">
            <a:off x="2665112" y="3790895"/>
            <a:ext cx="1078796" cy="50220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5" idx="3"/>
            <a:endCxn id="17" idx="0"/>
          </p:cNvCxnSpPr>
          <p:nvPr/>
        </p:nvCxnSpPr>
        <p:spPr>
          <a:xfrm>
            <a:off x="5256076" y="3790895"/>
            <a:ext cx="1278142" cy="48634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8" idx="2"/>
            <a:endCxn id="7" idx="0"/>
          </p:cNvCxnSpPr>
          <p:nvPr/>
        </p:nvCxnSpPr>
        <p:spPr>
          <a:xfrm rot="16200000" flipH="1">
            <a:off x="3254433" y="4168987"/>
            <a:ext cx="648612" cy="182725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7" idx="2"/>
            <a:endCxn id="7" idx="0"/>
          </p:cNvCxnSpPr>
          <p:nvPr/>
        </p:nvCxnSpPr>
        <p:spPr>
          <a:xfrm rot="5400000">
            <a:off x="5181057" y="4053759"/>
            <a:ext cx="664470" cy="204185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033197" y="3445182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659052" y="3450486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p:cxnSp>
        <p:nvCxnSpPr>
          <p:cNvPr id="50" name="Straight Arrow Connector 49"/>
          <p:cNvCxnSpPr>
            <a:stCxn id="6" idx="2"/>
            <a:endCxn id="15" idx="0"/>
          </p:cNvCxnSpPr>
          <p:nvPr/>
        </p:nvCxnSpPr>
        <p:spPr>
          <a:xfrm>
            <a:off x="4492366" y="3215759"/>
            <a:ext cx="7626" cy="251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38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0"/>
            <a:ext cx="26132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Pyetje</a:t>
            </a:r>
            <a:endParaRPr lang="en-US" sz="66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0790" y="1143000"/>
            <a:ext cx="105621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/>
              <a:t>Paraqitja</a:t>
            </a:r>
            <a:r>
              <a:rPr lang="en-US" sz="2400" dirty="0"/>
              <a:t> e </a:t>
            </a:r>
            <a:r>
              <a:rPr lang="en-US" sz="2400" dirty="0" err="1"/>
              <a:t>algoritmeve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formën</a:t>
            </a:r>
            <a:r>
              <a:rPr lang="en-US" sz="2400" dirty="0"/>
              <a:t> </a:t>
            </a:r>
            <a:r>
              <a:rPr lang="en-US" sz="2400" dirty="0" err="1"/>
              <a:t>analitike</a:t>
            </a:r>
            <a:r>
              <a:rPr lang="en-US" sz="2400" dirty="0"/>
              <a:t> </a:t>
            </a:r>
            <a:r>
              <a:rPr lang="en-US" sz="2400" dirty="0" err="1"/>
              <a:t>nuk</a:t>
            </a:r>
            <a:r>
              <a:rPr lang="en-US" sz="2400" dirty="0"/>
              <a:t> </a:t>
            </a:r>
            <a:r>
              <a:rPr lang="en-US" sz="2400" dirty="0" err="1"/>
              <a:t>jep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pamje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qartë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veprimeve</a:t>
            </a:r>
            <a:endParaRPr lang="en-US" sz="2400" dirty="0"/>
          </a:p>
          <a:p>
            <a:pPr lvl="1"/>
            <a:r>
              <a:rPr lang="en-US" sz="2000" dirty="0" err="1"/>
              <a:t>sidomos</a:t>
            </a:r>
            <a:r>
              <a:rPr lang="en-US" sz="2000" dirty="0"/>
              <a:t> </a:t>
            </a:r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rastet</a:t>
            </a:r>
            <a:r>
              <a:rPr lang="en-US" sz="2000" dirty="0"/>
              <a:t> </a:t>
            </a:r>
            <a:r>
              <a:rPr lang="en-US" sz="2000" dirty="0" err="1"/>
              <a:t>kur</a:t>
            </a:r>
            <a:r>
              <a:rPr lang="en-US" sz="2000" dirty="0"/>
              <a:t> </a:t>
            </a:r>
            <a:r>
              <a:rPr lang="en-US" sz="2000" dirty="0" err="1"/>
              <a:t>kemi</a:t>
            </a:r>
            <a:r>
              <a:rPr lang="en-US" sz="2000" dirty="0"/>
              <a:t> </a:t>
            </a:r>
            <a:r>
              <a:rPr lang="en-US" sz="2000" dirty="0" err="1"/>
              <a:t>degëzime</a:t>
            </a:r>
            <a:endParaRPr lang="en-US" sz="2000" dirty="0"/>
          </a:p>
          <a:p>
            <a:r>
              <a:rPr lang="en-US" sz="2400" dirty="0" err="1"/>
              <a:t>Për</a:t>
            </a:r>
            <a:r>
              <a:rPr lang="en-US" sz="2400" dirty="0"/>
              <a:t> </a:t>
            </a:r>
            <a:r>
              <a:rPr lang="en-US" sz="2400" dirty="0" err="1"/>
              <a:t>një</a:t>
            </a:r>
            <a:r>
              <a:rPr lang="en-US" sz="2400" dirty="0"/>
              <a:t> </a:t>
            </a:r>
            <a:r>
              <a:rPr lang="en-US" sz="2400" dirty="0" err="1"/>
              <a:t>qartësi</a:t>
            </a:r>
            <a:r>
              <a:rPr lang="en-US" sz="2400" dirty="0"/>
              <a:t> </a:t>
            </a:r>
            <a:r>
              <a:rPr lang="en-US" sz="2400" dirty="0" err="1"/>
              <a:t>më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madhe</a:t>
            </a:r>
            <a:r>
              <a:rPr lang="en-US" sz="2400" dirty="0"/>
              <a:t> </a:t>
            </a:r>
            <a:r>
              <a:rPr lang="en-US" sz="2400" dirty="0" err="1"/>
              <a:t>algoritmet</a:t>
            </a:r>
            <a:r>
              <a:rPr lang="en-US" sz="2400" dirty="0"/>
              <a:t> </a:t>
            </a:r>
            <a:r>
              <a:rPr lang="en-US" sz="2400" dirty="0" err="1"/>
              <a:t>zakonisht</a:t>
            </a:r>
            <a:r>
              <a:rPr lang="en-US" sz="2400" dirty="0"/>
              <a:t> </a:t>
            </a:r>
            <a:r>
              <a:rPr lang="en-US" sz="2400" dirty="0" err="1"/>
              <a:t>paraqiten</a:t>
            </a:r>
            <a:r>
              <a:rPr lang="en-US" sz="2400" dirty="0"/>
              <a:t> </a:t>
            </a:r>
            <a:r>
              <a:rPr lang="en-US" sz="2400" dirty="0" err="1"/>
              <a:t>grafikisht</a:t>
            </a:r>
            <a:r>
              <a:rPr lang="en-US" sz="2400" dirty="0"/>
              <a:t> </a:t>
            </a:r>
            <a:r>
              <a:rPr lang="en-US" sz="2400" dirty="0" err="1"/>
              <a:t>përmes</a:t>
            </a:r>
            <a:r>
              <a:rPr lang="en-US" sz="2400" dirty="0"/>
              <a:t> </a:t>
            </a:r>
            <a:r>
              <a:rPr lang="en-US" sz="2400" dirty="0" err="1"/>
              <a:t>bllok-diagrameve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dirty="0" err="1"/>
              <a:t>Hyrje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0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8174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892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Blloku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Përdorimi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5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Tregon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fillimin</a:t>
                      </a:r>
                      <a:r>
                        <a:rPr lang="en-US" baseline="0" dirty="0"/>
                        <a:t> e </a:t>
                      </a:r>
                      <a:r>
                        <a:rPr lang="en-US" baseline="0" dirty="0" err="1"/>
                        <a:t>algoritmit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95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Lexohen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vlerat</a:t>
                      </a:r>
                      <a:r>
                        <a:rPr lang="en-US" dirty="0"/>
                        <a:t> e </a:t>
                      </a:r>
                      <a:r>
                        <a:rPr lang="en-US" dirty="0" err="1"/>
                        <a:t>variablave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shënuara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bllok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95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Kryhen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veprimet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ose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llogaritjet</a:t>
                      </a:r>
                      <a:r>
                        <a:rPr lang="en-US" dirty="0"/>
                        <a:t>, duke </a:t>
                      </a:r>
                      <a:r>
                        <a:rPr lang="en-US" dirty="0" err="1"/>
                        <a:t>shfrytëzuar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shprehjet</a:t>
                      </a:r>
                      <a:r>
                        <a:rPr lang="en-US" dirty="0"/>
                        <a:t> e </a:t>
                      </a:r>
                      <a:r>
                        <a:rPr lang="en-US" dirty="0" err="1"/>
                        <a:t>shënuara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bllok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951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lang="en-US" dirty="0"/>
                        <a:t>                           </a:t>
                      </a:r>
                      <a:r>
                        <a:rPr lang="en-US" dirty="0" err="1"/>
                        <a:t>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Përcaktohet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degëzimi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veprimeve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mëtejme</a:t>
                      </a:r>
                      <a:r>
                        <a:rPr lang="en-US" dirty="0"/>
                        <a:t>, duke </a:t>
                      </a:r>
                      <a:r>
                        <a:rPr lang="en-US" dirty="0" err="1"/>
                        <a:t>pasur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parasysh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kushtet</a:t>
                      </a:r>
                      <a:r>
                        <a:rPr lang="en-US" dirty="0"/>
                        <a:t> e </a:t>
                      </a:r>
                      <a:r>
                        <a:rPr lang="en-US" dirty="0" err="1"/>
                        <a:t>shënuara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bllok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951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Shtypen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vlerat</a:t>
                      </a:r>
                      <a:r>
                        <a:rPr lang="en-US" dirty="0"/>
                        <a:t> e </a:t>
                      </a:r>
                      <a:r>
                        <a:rPr lang="en-US" dirty="0" err="1"/>
                        <a:t>variablave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shënuara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në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bllok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95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Tregon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fundin</a:t>
                      </a:r>
                      <a:r>
                        <a:rPr lang="en-US" dirty="0"/>
                        <a:t> e </a:t>
                      </a:r>
                      <a:r>
                        <a:rPr lang="en-US" dirty="0" err="1"/>
                        <a:t>algoritmit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115616" y="692696"/>
            <a:ext cx="2448272" cy="576064"/>
          </a:xfrm>
          <a:prstGeom prst="roundRect">
            <a:avLst>
              <a:gd name="adj" fmla="val 5000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15616" y="6093296"/>
            <a:ext cx="2448272" cy="576064"/>
          </a:xfrm>
          <a:prstGeom prst="roundRect">
            <a:avLst>
              <a:gd name="adj" fmla="val 5000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7" name="Flowchart: Manual Operation 6"/>
          <p:cNvSpPr/>
          <p:nvPr/>
        </p:nvSpPr>
        <p:spPr>
          <a:xfrm>
            <a:off x="1115616" y="1772816"/>
            <a:ext cx="2448272" cy="576064"/>
          </a:xfrm>
          <a:prstGeom prst="flowChartManualOperation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rapezoid 7"/>
          <p:cNvSpPr/>
          <p:nvPr/>
        </p:nvSpPr>
        <p:spPr>
          <a:xfrm>
            <a:off x="1115616" y="4941168"/>
            <a:ext cx="2448272" cy="576064"/>
          </a:xfrm>
          <a:prstGeom prst="trapezoid">
            <a:avLst>
              <a:gd name="adj" fmla="val 88905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15616" y="2852936"/>
            <a:ext cx="2448272" cy="57606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iamond 9"/>
          <p:cNvSpPr/>
          <p:nvPr/>
        </p:nvSpPr>
        <p:spPr>
          <a:xfrm>
            <a:off x="179512" y="3789040"/>
            <a:ext cx="1512168" cy="648072"/>
          </a:xfrm>
          <a:prstGeom prst="diamond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Hexagon 10"/>
          <p:cNvSpPr/>
          <p:nvPr/>
        </p:nvSpPr>
        <p:spPr>
          <a:xfrm>
            <a:off x="2699792" y="3789040"/>
            <a:ext cx="1512168" cy="648072"/>
          </a:xfrm>
          <a:prstGeom prst="hexagon">
            <a:avLst>
              <a:gd name="adj" fmla="val 57983"/>
              <a:gd name="vf" fmla="val 11547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Data 11"/>
          <p:cNvSpPr/>
          <p:nvPr/>
        </p:nvSpPr>
        <p:spPr>
          <a:xfrm>
            <a:off x="7380312" y="2150858"/>
            <a:ext cx="1440160" cy="396044"/>
          </a:xfrm>
          <a:prstGeom prst="flowChartInputOutpu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Data 12"/>
          <p:cNvSpPr/>
          <p:nvPr/>
        </p:nvSpPr>
        <p:spPr>
          <a:xfrm>
            <a:off x="7236296" y="5319210"/>
            <a:ext cx="1440160" cy="396044"/>
          </a:xfrm>
          <a:prstGeom prst="flowChartInputOutpu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2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/>
              <a:t>Bllok-diagramet</a:t>
            </a:r>
            <a:r>
              <a:rPr lang="en-US" sz="2400" dirty="0"/>
              <a:t> </a:t>
            </a:r>
            <a:r>
              <a:rPr lang="en-US" sz="2400" dirty="0" err="1"/>
              <a:t>vizatohen</a:t>
            </a:r>
            <a:r>
              <a:rPr lang="en-US" sz="2400" dirty="0"/>
              <a:t> duke </a:t>
            </a:r>
            <a:r>
              <a:rPr lang="en-US" sz="2400" dirty="0" err="1"/>
              <a:t>shfrytëzuar</a:t>
            </a:r>
            <a:r>
              <a:rPr lang="en-US" sz="2400" dirty="0"/>
              <a:t> </a:t>
            </a:r>
            <a:r>
              <a:rPr lang="en-US" sz="2400" dirty="0" err="1"/>
              <a:t>blloqe</a:t>
            </a:r>
            <a:r>
              <a:rPr lang="en-US" sz="2400" dirty="0"/>
              <a:t> </a:t>
            </a:r>
            <a:r>
              <a:rPr lang="en-US" sz="2400" dirty="0" err="1"/>
              <a:t>formash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ndryshme</a:t>
            </a:r>
            <a:endParaRPr lang="en-US" sz="2400" dirty="0"/>
          </a:p>
          <a:p>
            <a:r>
              <a:rPr lang="en-US" sz="2400" dirty="0"/>
              <a:t>Me </a:t>
            </a:r>
            <a:r>
              <a:rPr lang="en-US" sz="2400" dirty="0" err="1"/>
              <a:t>leximin</a:t>
            </a:r>
            <a:r>
              <a:rPr lang="en-US" sz="2400" dirty="0"/>
              <a:t> e </a:t>
            </a:r>
            <a:r>
              <a:rPr lang="en-US" sz="2400" dirty="0" err="1"/>
              <a:t>vlerave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variablave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shënuara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bllok</a:t>
            </a:r>
            <a:r>
              <a:rPr lang="en-US" sz="2400" dirty="0"/>
              <a:t> </a:t>
            </a:r>
            <a:r>
              <a:rPr lang="en-US" sz="2400" dirty="0" err="1"/>
              <a:t>nënkuptohet</a:t>
            </a:r>
            <a:r>
              <a:rPr lang="en-US" sz="2400" dirty="0"/>
              <a:t> </a:t>
            </a:r>
            <a:r>
              <a:rPr lang="en-US" sz="2400" dirty="0" err="1"/>
              <a:t>marrja</a:t>
            </a:r>
            <a:r>
              <a:rPr lang="en-US" sz="2400" dirty="0"/>
              <a:t> e </a:t>
            </a:r>
            <a:r>
              <a:rPr lang="en-US" sz="2400" dirty="0" err="1"/>
              <a:t>vlerave</a:t>
            </a:r>
            <a:r>
              <a:rPr lang="en-US" sz="2400" dirty="0"/>
              <a:t> </a:t>
            </a:r>
            <a:r>
              <a:rPr lang="en-US" sz="2400" dirty="0" err="1"/>
              <a:t>përkatëse</a:t>
            </a:r>
            <a:r>
              <a:rPr lang="en-US" sz="2400" dirty="0"/>
              <a:t> </a:t>
            </a:r>
            <a:r>
              <a:rPr lang="en-US" sz="2400" dirty="0" err="1"/>
              <a:t>përmes</a:t>
            </a:r>
            <a:r>
              <a:rPr lang="en-US" sz="2400" dirty="0"/>
              <a:t> </a:t>
            </a:r>
            <a:r>
              <a:rPr lang="en-US" sz="2400" dirty="0" err="1"/>
              <a:t>njësisë</a:t>
            </a:r>
            <a:r>
              <a:rPr lang="en-US" sz="2400" dirty="0"/>
              <a:t> </a:t>
            </a:r>
            <a:r>
              <a:rPr lang="en-US" sz="2400" dirty="0" err="1"/>
              <a:t>hyrës</a:t>
            </a:r>
            <a:r>
              <a:rPr lang="en-US" sz="2400" dirty="0"/>
              <a:t> (</a:t>
            </a:r>
            <a:r>
              <a:rPr lang="en-US" sz="2400" dirty="0" err="1"/>
              <a:t>psh</a:t>
            </a:r>
            <a:r>
              <a:rPr lang="en-US" sz="2400" dirty="0"/>
              <a:t>. </a:t>
            </a:r>
            <a:r>
              <a:rPr lang="en-US" sz="2400" dirty="0" err="1"/>
              <a:t>përmes</a:t>
            </a:r>
            <a:r>
              <a:rPr lang="en-US" sz="2400" dirty="0"/>
              <a:t> </a:t>
            </a:r>
            <a:r>
              <a:rPr lang="en-US" sz="2400" dirty="0" err="1"/>
              <a:t>tastierës</a:t>
            </a:r>
            <a:r>
              <a:rPr lang="en-US" sz="2400" dirty="0"/>
              <a:t>)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vendosja</a:t>
            </a:r>
            <a:r>
              <a:rPr lang="en-US" sz="2400" dirty="0"/>
              <a:t> e </a:t>
            </a:r>
            <a:r>
              <a:rPr lang="en-US" sz="2400" dirty="0" err="1"/>
              <a:t>tyre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memorien</a:t>
            </a:r>
            <a:r>
              <a:rPr lang="en-US" sz="2400" dirty="0"/>
              <a:t> e </a:t>
            </a:r>
            <a:r>
              <a:rPr lang="en-US" sz="2400" dirty="0" err="1"/>
              <a:t>tij</a:t>
            </a:r>
            <a:endParaRPr lang="en-US" sz="2400" dirty="0"/>
          </a:p>
          <a:p>
            <a:r>
              <a:rPr lang="en-US" sz="2400" dirty="0" err="1"/>
              <a:t>Përmes</a:t>
            </a:r>
            <a:r>
              <a:rPr lang="en-US" sz="2400" dirty="0"/>
              <a:t> </a:t>
            </a:r>
            <a:r>
              <a:rPr lang="en-US" sz="2400" dirty="0" err="1"/>
              <a:t>shtypjes</a:t>
            </a:r>
            <a:r>
              <a:rPr lang="en-US" sz="2400" dirty="0"/>
              <a:t> </a:t>
            </a:r>
            <a:r>
              <a:rPr lang="en-US" sz="2400" dirty="0" err="1"/>
              <a:t>vlerat</a:t>
            </a:r>
            <a:r>
              <a:rPr lang="en-US" sz="2400" dirty="0"/>
              <a:t> e </a:t>
            </a:r>
            <a:r>
              <a:rPr lang="en-US" sz="2400" dirty="0" err="1"/>
              <a:t>variablave</a:t>
            </a:r>
            <a:r>
              <a:rPr lang="en-US" sz="2400" dirty="0"/>
              <a:t> </a:t>
            </a:r>
            <a:r>
              <a:rPr lang="en-US" sz="2400" dirty="0" err="1"/>
              <a:t>merren</a:t>
            </a:r>
            <a:r>
              <a:rPr lang="en-US" sz="2400" dirty="0"/>
              <a:t> </a:t>
            </a:r>
            <a:r>
              <a:rPr lang="en-US" sz="2400" dirty="0" err="1"/>
              <a:t>nga</a:t>
            </a:r>
            <a:r>
              <a:rPr lang="en-US" sz="2400" dirty="0"/>
              <a:t> </a:t>
            </a:r>
            <a:r>
              <a:rPr lang="en-US" sz="2400" dirty="0" err="1"/>
              <a:t>memoria</a:t>
            </a:r>
            <a:r>
              <a:rPr lang="en-US" sz="2400" dirty="0"/>
              <a:t> e </a:t>
            </a:r>
            <a:r>
              <a:rPr lang="en-US" sz="2400" dirty="0" err="1"/>
              <a:t>kompjuterit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paraqiten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njësinë</a:t>
            </a:r>
            <a:r>
              <a:rPr lang="en-US" sz="2400" dirty="0"/>
              <a:t> </a:t>
            </a:r>
            <a:r>
              <a:rPr lang="en-US" sz="2400" dirty="0" err="1"/>
              <a:t>dalëse</a:t>
            </a:r>
            <a:r>
              <a:rPr lang="en-US" sz="2400" dirty="0"/>
              <a:t> (</a:t>
            </a:r>
            <a:r>
              <a:rPr lang="en-US" sz="2400" dirty="0" err="1"/>
              <a:t>psh</a:t>
            </a:r>
            <a:r>
              <a:rPr lang="en-US" sz="2400" dirty="0"/>
              <a:t>. </a:t>
            </a:r>
            <a:r>
              <a:rPr lang="en-US" sz="2400" dirty="0" err="1"/>
              <a:t>ekran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pPr marL="393192" lvl="1" indent="0">
              <a:buNone/>
            </a:pPr>
            <a:endParaRPr lang="en-US" sz="1600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Bllok-diagramet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56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Algoritmi </a:t>
                </a:r>
                <a:r>
                  <a:rPr lang="en-US" sz="2400" dirty="0" err="1"/>
                  <a:t>për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llogaritjen</a:t>
                </a:r>
                <a:r>
                  <a:rPr lang="en-US" sz="2400" dirty="0"/>
                  <a:t> e </a:t>
                </a:r>
                <a:r>
                  <a:rPr lang="en-US" sz="2400" dirty="0" err="1"/>
                  <a:t>vlerës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së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funksionit</a:t>
                </a:r>
                <a:r>
                  <a:rPr lang="en-US" sz="2400" dirty="0"/>
                  <a:t>:</a:t>
                </a:r>
                <a:endParaRPr lang="en-US" sz="2400" b="1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b="1" dirty="0"/>
              </a:p>
              <a:p>
                <a:pPr marL="109728" indent="0">
                  <a:buNone/>
                </a:pPr>
                <a:r>
                  <a:rPr lang="en-US" sz="2400" dirty="0" err="1"/>
                  <a:t>nëse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dihet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vlera</a:t>
                </a:r>
                <a:r>
                  <a:rPr lang="en-US" sz="2400" dirty="0"/>
                  <a:t> e </a:t>
                </a:r>
                <a:r>
                  <a:rPr lang="en-US" sz="2400" dirty="0" err="1"/>
                  <a:t>variablës</a:t>
                </a:r>
                <a:r>
                  <a:rPr lang="en-US" sz="2400" dirty="0"/>
                  <a:t> </a:t>
                </a:r>
                <a:r>
                  <a:rPr lang="en-US" sz="2400" b="1" dirty="0"/>
                  <a:t>x</a:t>
                </a:r>
                <a:r>
                  <a:rPr lang="en-US" sz="2400" dirty="0"/>
                  <a:t>.</a:t>
                </a:r>
              </a:p>
              <a:p>
                <a:pPr marL="109728" indent="0">
                  <a:buNone/>
                </a:pPr>
                <a:endParaRPr lang="en-US" sz="2400" dirty="0"/>
              </a:p>
              <a:p>
                <a:pPr marL="109728" indent="0">
                  <a:buNone/>
                </a:pPr>
                <a:r>
                  <a:rPr lang="en-US" sz="2000" b="1" dirty="0"/>
                  <a:t>a) </a:t>
                </a:r>
                <a:r>
                  <a:rPr lang="en-US" sz="2000" b="1" i="1" dirty="0"/>
                  <a:t>Forma </a:t>
                </a:r>
                <a:r>
                  <a:rPr lang="en-US" sz="2000" b="1" i="1" dirty="0" err="1"/>
                  <a:t>analitike</a:t>
                </a:r>
                <a:r>
                  <a:rPr lang="en-US" sz="2000" b="1" i="1" dirty="0"/>
                  <a:t> e </a:t>
                </a:r>
                <a:r>
                  <a:rPr lang="en-US" sz="2000" b="1" i="1" dirty="0" err="1"/>
                  <a:t>algoritmit</a:t>
                </a:r>
                <a:endParaRPr lang="en-US" sz="2000" b="1" i="1" dirty="0"/>
              </a:p>
              <a:p>
                <a:endParaRPr lang="en-US" sz="2000" b="1" dirty="0"/>
              </a:p>
              <a:p>
                <a:pPr marL="624078" indent="-514350">
                  <a:buFont typeface="+mj-lt"/>
                  <a:buAutoNum type="arabicPeriod"/>
                </a:pPr>
                <a:r>
                  <a:rPr lang="en-US" sz="2000" b="1" dirty="0" err="1"/>
                  <a:t>Fillimi</a:t>
                </a:r>
                <a:r>
                  <a:rPr lang="en-US" sz="2000" b="1" dirty="0"/>
                  <a:t>.</a:t>
                </a:r>
              </a:p>
              <a:p>
                <a:pPr marL="624078" indent="-514350">
                  <a:buFont typeface="+mj-lt"/>
                  <a:buAutoNum type="arabicPeriod"/>
                </a:pPr>
                <a:r>
                  <a:rPr lang="en-US" sz="2000" b="1" dirty="0" err="1"/>
                  <a:t>Lexoje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vlerën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për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variablën</a:t>
                </a:r>
                <a:r>
                  <a:rPr lang="en-US" sz="2000" b="1" dirty="0"/>
                  <a:t> x.</a:t>
                </a:r>
              </a:p>
              <a:p>
                <a:pPr marL="624078" indent="-514350">
                  <a:buFont typeface="+mj-lt"/>
                  <a:buAutoNum type="arabicPeriod"/>
                </a:pPr>
                <a:r>
                  <a:rPr lang="en-US" sz="2000" b="1" dirty="0" err="1"/>
                  <a:t>Llogarite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vlerën</a:t>
                </a:r>
                <a:r>
                  <a:rPr lang="en-US" sz="2000" b="1" dirty="0"/>
                  <a:t> e </a:t>
                </a:r>
                <a:r>
                  <a:rPr lang="en-US" sz="2000" b="1" dirty="0" err="1"/>
                  <a:t>shprehjes</a:t>
                </a:r>
                <a:r>
                  <a:rPr lang="en-US" sz="2000" b="1" dirty="0"/>
                  <a:t> y=</a:t>
                </a:r>
                <a:r>
                  <a:rPr lang="en-US" sz="2000" b="1" dirty="0" err="1"/>
                  <a:t>4x+3</a:t>
                </a:r>
                <a:r>
                  <a:rPr lang="en-US" sz="2000" b="1" dirty="0"/>
                  <a:t>.</a:t>
                </a:r>
              </a:p>
              <a:p>
                <a:pPr marL="624078" indent="-514350">
                  <a:buFont typeface="+mj-lt"/>
                  <a:buAutoNum type="arabicPeriod"/>
                </a:pPr>
                <a:r>
                  <a:rPr lang="en-US" sz="2000" b="1" dirty="0" err="1"/>
                  <a:t>Shtype</a:t>
                </a:r>
                <a:r>
                  <a:rPr lang="en-US" sz="2000" b="1" dirty="0"/>
                  <a:t> </a:t>
                </a:r>
                <a:r>
                  <a:rPr lang="en-US" sz="2000" b="1" dirty="0" err="1"/>
                  <a:t>vlerën</a:t>
                </a:r>
                <a:r>
                  <a:rPr lang="en-US" sz="2000" b="1" dirty="0"/>
                  <a:t> e </a:t>
                </a:r>
                <a:r>
                  <a:rPr lang="en-US" sz="2000" b="1" dirty="0" err="1"/>
                  <a:t>llogaritur</a:t>
                </a:r>
                <a:r>
                  <a:rPr lang="en-US" sz="2000" b="1" dirty="0"/>
                  <a:t> y.</a:t>
                </a:r>
              </a:p>
              <a:p>
                <a:pPr marL="624078" indent="-514350">
                  <a:buFont typeface="+mj-lt"/>
                  <a:buAutoNum type="arabicPeriod"/>
                </a:pPr>
                <a:r>
                  <a:rPr lang="en-US" sz="2000" b="1" dirty="0"/>
                  <a:t>Fundi</a:t>
                </a:r>
                <a:endParaRPr lang="en-US" sz="20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  <a:blipFill rotWithShape="0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0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b="1" dirty="0"/>
              <a:t>b) </a:t>
            </a:r>
            <a:r>
              <a:rPr lang="en-US" sz="2000" b="1" i="1" dirty="0"/>
              <a:t>Forma </a:t>
            </a:r>
            <a:r>
              <a:rPr lang="en-US" sz="2000" b="1" i="1" dirty="0" err="1"/>
              <a:t>grafike</a:t>
            </a:r>
            <a:r>
              <a:rPr lang="en-US" sz="2000" b="1" i="1" dirty="0"/>
              <a:t> e </a:t>
            </a:r>
            <a:r>
              <a:rPr lang="en-US" sz="2000" b="1" i="1" dirty="0" err="1"/>
              <a:t>algoritmit</a:t>
            </a:r>
            <a:endParaRPr lang="en-US" sz="2000" b="1" i="1" dirty="0"/>
          </a:p>
          <a:p>
            <a:endParaRPr lang="en-US" sz="2000" b="1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1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64274" y="2011113"/>
            <a:ext cx="1656184" cy="465213"/>
          </a:xfrm>
          <a:prstGeom prst="roundRect">
            <a:avLst>
              <a:gd name="adj" fmla="val 5000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64274" y="5778480"/>
            <a:ext cx="1656184" cy="465213"/>
          </a:xfrm>
          <a:prstGeom prst="roundRect">
            <a:avLst>
              <a:gd name="adj" fmla="val 5000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6" name="Flowchart: Manual Operation 5"/>
          <p:cNvSpPr/>
          <p:nvPr/>
        </p:nvSpPr>
        <p:spPr>
          <a:xfrm>
            <a:off x="3635896" y="2924944"/>
            <a:ext cx="1656184" cy="465213"/>
          </a:xfrm>
          <a:prstGeom prst="flowChartManualOperation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7" name="Trapezoid 6"/>
          <p:cNvSpPr/>
          <p:nvPr/>
        </p:nvSpPr>
        <p:spPr>
          <a:xfrm>
            <a:off x="3664274" y="4754111"/>
            <a:ext cx="1656184" cy="465213"/>
          </a:xfrm>
          <a:prstGeom prst="trapezoid">
            <a:avLst>
              <a:gd name="adj" fmla="val 88905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3664274" y="3838775"/>
            <a:ext cx="1656184" cy="46521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y=</a:t>
            </a:r>
            <a:r>
              <a:rPr lang="en-US" dirty="0" err="1"/>
              <a:t>4x+3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 flipH="1">
            <a:off x="4463988" y="2476326"/>
            <a:ext cx="28378" cy="4486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>
          <a:xfrm>
            <a:off x="4463988" y="3390157"/>
            <a:ext cx="28378" cy="4486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7" idx="0"/>
          </p:cNvCxnSpPr>
          <p:nvPr/>
        </p:nvCxnSpPr>
        <p:spPr>
          <a:xfrm>
            <a:off x="4492366" y="4303988"/>
            <a:ext cx="0" cy="45012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5" idx="0"/>
          </p:cNvCxnSpPr>
          <p:nvPr/>
        </p:nvCxnSpPr>
        <p:spPr>
          <a:xfrm>
            <a:off x="4492366" y="5219324"/>
            <a:ext cx="0" cy="5591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91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Algoritmi </a:t>
                </a:r>
                <a:r>
                  <a:rPr lang="en-US" sz="2400" dirty="0" err="1"/>
                  <a:t>për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llogaritjen</a:t>
                </a:r>
                <a:r>
                  <a:rPr lang="en-US" sz="2400" dirty="0"/>
                  <a:t> e </a:t>
                </a:r>
                <a:r>
                  <a:rPr lang="en-US" sz="2400" dirty="0" err="1"/>
                  <a:t>vlerës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së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funksionit</a:t>
                </a:r>
                <a:r>
                  <a:rPr lang="en-US" sz="2400" dirty="0"/>
                  <a:t>:</a:t>
                </a:r>
                <a:endParaRPr lang="en-US" sz="2400" b="1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b="1" dirty="0"/>
              </a:p>
              <a:p>
                <a:pPr marL="109728" indent="0">
                  <a:buNone/>
                </a:pPr>
                <a:r>
                  <a:rPr lang="en-US" sz="2400" dirty="0" err="1"/>
                  <a:t>nëse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dihen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vlerat</a:t>
                </a:r>
                <a:r>
                  <a:rPr lang="en-US" sz="2400" dirty="0"/>
                  <a:t> e </a:t>
                </a:r>
                <a:r>
                  <a:rPr lang="en-US" sz="2400" dirty="0" err="1"/>
                  <a:t>variablave</a:t>
                </a:r>
                <a:r>
                  <a:rPr lang="en-US" sz="2400" dirty="0"/>
                  <a:t> </a:t>
                </a:r>
                <a:r>
                  <a:rPr lang="en-US" sz="2400" b="1" dirty="0"/>
                  <a:t>y </a:t>
                </a:r>
                <a:r>
                  <a:rPr lang="en-US" sz="2400" dirty="0" err="1"/>
                  <a:t>dhe</a:t>
                </a:r>
                <a:r>
                  <a:rPr lang="en-US" sz="2400" b="1" dirty="0"/>
                  <a:t> z</a:t>
                </a:r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  <a:blipFill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b="1" i="1" dirty="0"/>
              <a:t>Forma </a:t>
            </a:r>
            <a:r>
              <a:rPr lang="en-US" sz="2000" b="1" i="1" dirty="0" err="1"/>
              <a:t>grafike</a:t>
            </a:r>
            <a:r>
              <a:rPr lang="en-US" sz="2000" b="1" i="1" dirty="0"/>
              <a:t> e </a:t>
            </a:r>
            <a:r>
              <a:rPr lang="en-US" sz="2000" b="1" i="1" dirty="0" err="1"/>
              <a:t>algoritmit</a:t>
            </a:r>
            <a:endParaRPr lang="en-US" sz="2000" b="1" i="1" dirty="0"/>
          </a:p>
          <a:p>
            <a:endParaRPr lang="en-US" sz="2000" b="1" dirty="0"/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2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664274" y="2011113"/>
            <a:ext cx="1656184" cy="465213"/>
          </a:xfrm>
          <a:prstGeom prst="roundRect">
            <a:avLst>
              <a:gd name="adj" fmla="val 5000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664274" y="5778480"/>
            <a:ext cx="1656184" cy="465213"/>
          </a:xfrm>
          <a:prstGeom prst="roundRect">
            <a:avLst>
              <a:gd name="adj" fmla="val 5000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6" name="Flowchart: Manual Operation 5"/>
          <p:cNvSpPr/>
          <p:nvPr/>
        </p:nvSpPr>
        <p:spPr>
          <a:xfrm>
            <a:off x="3635896" y="2924944"/>
            <a:ext cx="1656184" cy="465213"/>
          </a:xfrm>
          <a:prstGeom prst="flowChartManualOperation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y, z</a:t>
            </a:r>
          </a:p>
        </p:txBody>
      </p:sp>
      <p:sp>
        <p:nvSpPr>
          <p:cNvPr id="7" name="Trapezoid 6"/>
          <p:cNvSpPr/>
          <p:nvPr/>
        </p:nvSpPr>
        <p:spPr>
          <a:xfrm>
            <a:off x="3664274" y="4754111"/>
            <a:ext cx="1656184" cy="465213"/>
          </a:xfrm>
          <a:prstGeom prst="trapezoid">
            <a:avLst>
              <a:gd name="adj" fmla="val 88905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609121" y="3825252"/>
                <a:ext cx="1771822" cy="465213"/>
              </a:xfrm>
              <a:prstGeom prst="rect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121" y="3825252"/>
                <a:ext cx="1771822" cy="4652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 flipH="1">
            <a:off x="4463988" y="2476326"/>
            <a:ext cx="28378" cy="4486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>
          <a:xfrm>
            <a:off x="4463988" y="3390157"/>
            <a:ext cx="31044" cy="4350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7" idx="0"/>
          </p:cNvCxnSpPr>
          <p:nvPr/>
        </p:nvCxnSpPr>
        <p:spPr>
          <a:xfrm flipH="1">
            <a:off x="4492366" y="4290465"/>
            <a:ext cx="2666" cy="4636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5" idx="0"/>
          </p:cNvCxnSpPr>
          <p:nvPr/>
        </p:nvCxnSpPr>
        <p:spPr>
          <a:xfrm>
            <a:off x="4492366" y="5219324"/>
            <a:ext cx="0" cy="5591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49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Algoritmi </a:t>
                </a:r>
                <a:r>
                  <a:rPr lang="en-US" sz="2400" dirty="0" err="1"/>
                  <a:t>për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llogaritjen</a:t>
                </a:r>
                <a:r>
                  <a:rPr lang="en-US" sz="2400" dirty="0"/>
                  <a:t> e </a:t>
                </a:r>
                <a:r>
                  <a:rPr lang="en-US" sz="2400" dirty="0" err="1"/>
                  <a:t>vlerës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së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funksionit</a:t>
                </a:r>
                <a:r>
                  <a:rPr lang="en-US" sz="2400" dirty="0"/>
                  <a:t>:</a:t>
                </a:r>
                <a:endParaRPr lang="en-US" sz="2400" b="1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𝟏𝟎𝟏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𝟑𝟑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en-US" sz="2400" b="1" dirty="0"/>
              </a:p>
              <a:p>
                <a:pPr marL="109728" indent="0">
                  <a:buNone/>
                </a:pPr>
                <a:r>
                  <a:rPr lang="en-US" sz="2400" dirty="0" err="1"/>
                  <a:t>nëse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dihen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vlerat</a:t>
                </a:r>
                <a:r>
                  <a:rPr lang="en-US" sz="2400" dirty="0"/>
                  <a:t> e </a:t>
                </a:r>
                <a:r>
                  <a:rPr lang="en-US" sz="2400" dirty="0" err="1"/>
                  <a:t>variablave</a:t>
                </a:r>
                <a:r>
                  <a:rPr lang="en-US" sz="2400" dirty="0"/>
                  <a:t> </a:t>
                </a:r>
                <a:r>
                  <a:rPr lang="en-US" sz="2400" b="1" dirty="0"/>
                  <a:t>y, z, t, m </a:t>
                </a:r>
                <a:r>
                  <a:rPr lang="en-US" sz="2400" dirty="0" err="1"/>
                  <a:t>dhe</a:t>
                </a:r>
                <a:r>
                  <a:rPr lang="en-US" sz="2400" b="1" dirty="0"/>
                  <a:t> r</a:t>
                </a:r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525963"/>
              </a:xfrm>
              <a:blipFill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5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1166</TotalTime>
  <Words>586</Words>
  <Application>Microsoft Office PowerPoint</Application>
  <PresentationFormat>On-screen Show (4:3)</PresentationFormat>
  <Paragraphs>151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Calibri</vt:lpstr>
      <vt:lpstr>Cambria Math</vt:lpstr>
      <vt:lpstr>Lucida Sans Unicode</vt:lpstr>
      <vt:lpstr>Verdana</vt:lpstr>
      <vt:lpstr>Wingdings 2</vt:lpstr>
      <vt:lpstr>Wingdings 3</vt:lpstr>
      <vt:lpstr>Concourse</vt:lpstr>
      <vt:lpstr>Paraqitja grafike e algoritmeve</vt:lpstr>
      <vt:lpstr>Hyrje</vt:lpstr>
      <vt:lpstr>PowerPoint Presentation</vt:lpstr>
      <vt:lpstr>Bllok-diagramet</vt:lpstr>
      <vt:lpstr>Shembull 1</vt:lpstr>
      <vt:lpstr>Shembull 1</vt:lpstr>
      <vt:lpstr>Shembull 2</vt:lpstr>
      <vt:lpstr>Shembull 2</vt:lpstr>
      <vt:lpstr>Shembull 3</vt:lpstr>
      <vt:lpstr>Shembull 3</vt:lpstr>
      <vt:lpstr>Shembull 4 (me degëzim)</vt:lpstr>
      <vt:lpstr>Shembull 4</vt:lpstr>
      <vt:lpstr>Shembull 4</vt:lpstr>
      <vt:lpstr>Shembull 4</vt:lpstr>
      <vt:lpstr>Shembull 5 (me degëzim)</vt:lpstr>
      <vt:lpstr>Shembull 5</vt:lpstr>
      <vt:lpstr>Shembull 6 (me degëzim)</vt:lpstr>
      <vt:lpstr>Shembull 6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Konceptet Themelore</dc:title>
  <dc:creator>Blerandi</dc:creator>
  <cp:lastModifiedBy>Blerand Koshi</cp:lastModifiedBy>
  <cp:revision>186</cp:revision>
  <dcterms:created xsi:type="dcterms:W3CDTF">2016-08-30T18:56:28Z</dcterms:created>
  <dcterms:modified xsi:type="dcterms:W3CDTF">2023-01-29T13:31:13Z</dcterms:modified>
</cp:coreProperties>
</file>